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1"/>
  </p:sldMasterIdLst>
  <p:notesMasterIdLst>
    <p:notesMasterId r:id="rId82"/>
  </p:notesMasterIdLst>
  <p:sldIdLst>
    <p:sldId id="256" r:id="rId2"/>
    <p:sldId id="257" r:id="rId3"/>
    <p:sldId id="391" r:id="rId4"/>
    <p:sldId id="387" r:id="rId5"/>
    <p:sldId id="396" r:id="rId6"/>
    <p:sldId id="397" r:id="rId7"/>
    <p:sldId id="377" r:id="rId8"/>
    <p:sldId id="398" r:id="rId9"/>
    <p:sldId id="413" r:id="rId10"/>
    <p:sldId id="414" r:id="rId11"/>
    <p:sldId id="415" r:id="rId12"/>
    <p:sldId id="411" r:id="rId13"/>
    <p:sldId id="412" r:id="rId14"/>
    <p:sldId id="378" r:id="rId15"/>
    <p:sldId id="260" r:id="rId16"/>
    <p:sldId id="258" r:id="rId17"/>
    <p:sldId id="259" r:id="rId18"/>
    <p:sldId id="261" r:id="rId19"/>
    <p:sldId id="262" r:id="rId20"/>
    <p:sldId id="263" r:id="rId21"/>
    <p:sldId id="399" r:id="rId22"/>
    <p:sldId id="400" r:id="rId23"/>
    <p:sldId id="264" r:id="rId24"/>
    <p:sldId id="265" r:id="rId25"/>
    <p:sldId id="266" r:id="rId26"/>
    <p:sldId id="270" r:id="rId27"/>
    <p:sldId id="271" r:id="rId28"/>
    <p:sldId id="279" r:id="rId29"/>
    <p:sldId id="272" r:id="rId30"/>
    <p:sldId id="280" r:id="rId31"/>
    <p:sldId id="273" r:id="rId32"/>
    <p:sldId id="281" r:id="rId33"/>
    <p:sldId id="274" r:id="rId34"/>
    <p:sldId id="282" r:id="rId35"/>
    <p:sldId id="275" r:id="rId36"/>
    <p:sldId id="283" r:id="rId37"/>
    <p:sldId id="276" r:id="rId38"/>
    <p:sldId id="284" r:id="rId39"/>
    <p:sldId id="277" r:id="rId40"/>
    <p:sldId id="285" r:id="rId41"/>
    <p:sldId id="278" r:id="rId42"/>
    <p:sldId id="286" r:id="rId43"/>
    <p:sldId id="385" r:id="rId44"/>
    <p:sldId id="401" r:id="rId45"/>
    <p:sldId id="381" r:id="rId46"/>
    <p:sldId id="410" r:id="rId47"/>
    <p:sldId id="308" r:id="rId48"/>
    <p:sldId id="402" r:id="rId49"/>
    <p:sldId id="403" r:id="rId50"/>
    <p:sldId id="404" r:id="rId51"/>
    <p:sldId id="405" r:id="rId52"/>
    <p:sldId id="406" r:id="rId53"/>
    <p:sldId id="388" r:id="rId54"/>
    <p:sldId id="389" r:id="rId55"/>
    <p:sldId id="390" r:id="rId56"/>
    <p:sldId id="408" r:id="rId57"/>
    <p:sldId id="409" r:id="rId58"/>
    <p:sldId id="312" r:id="rId59"/>
    <p:sldId id="352" r:id="rId60"/>
    <p:sldId id="353" r:id="rId61"/>
    <p:sldId id="354" r:id="rId62"/>
    <p:sldId id="359" r:id="rId63"/>
    <p:sldId id="356" r:id="rId64"/>
    <p:sldId id="357" r:id="rId65"/>
    <p:sldId id="374" r:id="rId66"/>
    <p:sldId id="358" r:id="rId67"/>
    <p:sldId id="360" r:id="rId68"/>
    <p:sldId id="361" r:id="rId69"/>
    <p:sldId id="362" r:id="rId70"/>
    <p:sldId id="375" r:id="rId71"/>
    <p:sldId id="363" r:id="rId72"/>
    <p:sldId id="364" r:id="rId73"/>
    <p:sldId id="365" r:id="rId74"/>
    <p:sldId id="366" r:id="rId75"/>
    <p:sldId id="367" r:id="rId76"/>
    <p:sldId id="369" r:id="rId77"/>
    <p:sldId id="372" r:id="rId78"/>
    <p:sldId id="373" r:id="rId79"/>
    <p:sldId id="407" r:id="rId80"/>
    <p:sldId id="368"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RANANDA" initials="N" lastIdx="1" clrIdx="0">
    <p:extLst>
      <p:ext uri="{19B8F6BF-5375-455C-9EA6-DF929625EA0E}">
        <p15:presenceInfo xmlns:p15="http://schemas.microsoft.com/office/powerpoint/2012/main" userId="S::8917NIRANANDA@gyanbharati.onmicrosoft.com::d29e3ee5-6428-44d8-b1ac-fb7134cb40f0" providerId="AD"/>
      </p:ext>
    </p:extLst>
  </p:cmAuthor>
  <p:cmAuthor id="2" name="Jindals" initials="J" lastIdx="27" clrIdx="1">
    <p:extLst>
      <p:ext uri="{19B8F6BF-5375-455C-9EA6-DF929625EA0E}">
        <p15:presenceInfo xmlns:p15="http://schemas.microsoft.com/office/powerpoint/2012/main" userId="Jindals" providerId="None"/>
      </p:ext>
    </p:extLst>
  </p:cmAuthor>
  <p:cmAuthor id="3" name="Aparna" initials="A" lastIdx="34" clrIdx="2">
    <p:extLst>
      <p:ext uri="{19B8F6BF-5375-455C-9EA6-DF929625EA0E}">
        <p15:presenceInfo xmlns:p15="http://schemas.microsoft.com/office/powerpoint/2012/main" userId="Aparna" providerId="None"/>
      </p:ext>
    </p:extLst>
  </p:cmAuthor>
  <p:cmAuthor id="4" name="David Spiro" initials="DS" lastIdx="78" clrIdx="3">
    <p:extLst>
      <p:ext uri="{19B8F6BF-5375-455C-9EA6-DF929625EA0E}">
        <p15:presenceInfo xmlns:p15="http://schemas.microsoft.com/office/powerpoint/2012/main" userId="4a48a09c58721d5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5F29"/>
    <a:srgbClr val="3333FF"/>
    <a:srgbClr val="F8BAF7"/>
    <a:srgbClr val="E6A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1-04-16T01:34:08.045" idx="1">
    <p:pos x="10" y="10"/>
    <p:text>The order needs to be changed: Talking about the Kundalini is too abrupt. Suggested order: About Sahaja Yoga Meditation (SYM)
Our Subtle System – Chakras, Nadis and their respective qualities
About Kundalini Shakti
About Shri Mataji Nirmala Devi, Founder – Sahaja Yoga
Scientific experimentation &amp; evidences on the effects of SYM in Medical Science</p:text>
    <p:extLst>
      <p:ext uri="{C676402C-5697-4E1C-873F-D02D1690AC5C}">
        <p15:threadingInfo xmlns:p15="http://schemas.microsoft.com/office/powerpoint/2012/main" timeZoneBias="-33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1-04-16T01:36:21.772" idx="2">
    <p:pos x="10" y="10"/>
    <p:text>We can add few more Indian references like Adi Shankaracharya (Saundarya Lahiri), Ramayana (Sage Vashishtha), Patanjali Yoga etc.</p:text>
    <p:extLst>
      <p:ext uri="{C676402C-5697-4E1C-873F-D02D1690AC5C}">
        <p15:threadingInfo xmlns:p15="http://schemas.microsoft.com/office/powerpoint/2012/main" timeZoneBias="-330"/>
      </p:ext>
    </p:extLst>
  </p:cm>
  <p:cm authorId="3" dt="2021-04-17T00:27:36.589" idx="4">
    <p:pos x="10" y="146"/>
    <p:text>added in the following slides</p:text>
    <p:extLst>
      <p:ext uri="{C676402C-5697-4E1C-873F-D02D1690AC5C}">
        <p15:threadingInfo xmlns:p15="http://schemas.microsoft.com/office/powerpoint/2012/main" timeZoneBias="-330">
          <p15:parentCm authorId="2" idx="2"/>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6DD03F-63B5-44D2-9DFF-079BA32B0879}" type="datetimeFigureOut">
              <a:rPr lang="en-IN" smtClean="0"/>
              <a:t>26-04-2021</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E747C4-1F08-4691-8FA9-C51477A4BB7D}" type="slidenum">
              <a:rPr lang="en-IN" smtClean="0"/>
              <a:t>‹#›</a:t>
            </a:fld>
            <a:endParaRPr lang="en-IN"/>
          </a:p>
        </p:txBody>
      </p:sp>
    </p:spTree>
    <p:extLst>
      <p:ext uri="{BB962C8B-B14F-4D97-AF65-F5344CB8AC3E}">
        <p14:creationId xmlns:p14="http://schemas.microsoft.com/office/powerpoint/2010/main" val="4190618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4/26/2021</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740561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D4963-E985-44C4-B8C4-FDD613B7C2F8}" type="datetime1">
              <a:rPr lang="en-US" smtClean="0"/>
              <a:t>4/26/2021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63655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ED291B17-9318-49DB-B28B-6E5994AE9581}" type="datetime1">
              <a:rPr lang="en-US" smtClean="0"/>
              <a:t>4/26/2021</a:t>
            </a:fld>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74638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4/26/2021</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48248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4/26/2021</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65777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4/26/2021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31585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4/26/2021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30236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4/26/2021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54046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4/26/2021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25667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4/26/2021</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971108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4/26/2021</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78018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4/26/2021</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56420577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693" r:id="rId6"/>
    <p:sldLayoutId id="2147483689" r:id="rId7"/>
    <p:sldLayoutId id="2147483690" r:id="rId8"/>
    <p:sldLayoutId id="2147483691" r:id="rId9"/>
    <p:sldLayoutId id="2147483692" r:id="rId10"/>
    <p:sldLayoutId id="2147483694" r:id="rId11"/>
  </p:sldLayoutIdLst>
  <p:hf sldNum="0" hdr="0" ftr="0" dt="0"/>
  <p:txStyles>
    <p:titleStyle>
      <a:lvl1pPr algn="l" defTabSz="457200" rtl="0" eaLnBrk="1" latinLnBrk="0" hangingPunct="1">
        <a:lnSpc>
          <a:spcPct val="100000"/>
        </a:lnSpc>
        <a:spcBef>
          <a:spcPct val="0"/>
        </a:spcBef>
        <a:buNone/>
        <a:defRPr sz="32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9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ahajayogaencyclopedia.org/index.php?title=File:Raja_Ravi_Varma_-_Sankaracharya.jpg" TargetMode="Externa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84.emf"/><Relationship Id="rId3" Type="http://schemas.openxmlformats.org/officeDocument/2006/relationships/image" Target="../media/image79.emf"/><Relationship Id="rId7" Type="http://schemas.openxmlformats.org/officeDocument/2006/relationships/image" Target="../media/image81.emf"/><Relationship Id="rId12" Type="http://schemas.openxmlformats.org/officeDocument/2006/relationships/oleObject" Target="../embeddings/oleObject6.bin"/><Relationship Id="rId2" Type="http://schemas.openxmlformats.org/officeDocument/2006/relationships/oleObject" Target="../embeddings/oleObject1.bin"/><Relationship Id="rId1" Type="http://schemas.openxmlformats.org/officeDocument/2006/relationships/slideLayout" Target="../slideLayouts/slideLayout7.xml"/><Relationship Id="rId6" Type="http://schemas.openxmlformats.org/officeDocument/2006/relationships/oleObject" Target="../embeddings/oleObject3.bin"/><Relationship Id="rId11" Type="http://schemas.openxmlformats.org/officeDocument/2006/relationships/image" Target="../media/image83.emf"/><Relationship Id="rId5" Type="http://schemas.openxmlformats.org/officeDocument/2006/relationships/image" Target="../media/image80.e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82.emf"/></Relationships>
</file>

<file path=ppt/slides/_rels/slide6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oleObject" Target="../embeddings/oleObject7.bin"/><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oleObject" Target="../embeddings/oleObject8.bin"/><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00.emf"/><Relationship Id="rId7" Type="http://schemas.openxmlformats.org/officeDocument/2006/relationships/image" Target="../media/image102.emf"/><Relationship Id="rId2" Type="http://schemas.openxmlformats.org/officeDocument/2006/relationships/oleObject" Target="../embeddings/oleObject9.bin"/><Relationship Id="rId1" Type="http://schemas.openxmlformats.org/officeDocument/2006/relationships/slideLayout" Target="../slideLayouts/slideLayout7.xml"/><Relationship Id="rId6" Type="http://schemas.openxmlformats.org/officeDocument/2006/relationships/oleObject" Target="../embeddings/oleObject11.bin"/><Relationship Id="rId5" Type="http://schemas.openxmlformats.org/officeDocument/2006/relationships/image" Target="../media/image101.emf"/><Relationship Id="rId4" Type="http://schemas.openxmlformats.org/officeDocument/2006/relationships/oleObject" Target="../embeddings/oleObject10.bin"/></Relationships>
</file>

<file path=ppt/slides/_rels/slide79.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E62F9FD-9626-4795-AC7B-70F726D41C65}"/>
              </a:ext>
            </a:extLst>
          </p:cNvPr>
          <p:cNvSpPr/>
          <p:nvPr/>
        </p:nvSpPr>
        <p:spPr>
          <a:xfrm>
            <a:off x="6228522" y="952928"/>
            <a:ext cx="5353878" cy="52297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useBgFill="1">
        <p:nvSpPr>
          <p:cNvPr id="9" name="Rectangle 8">
            <a:extLst>
              <a:ext uri="{FF2B5EF4-FFF2-40B4-BE49-F238E27FC236}">
                <a16:creationId xmlns:a16="http://schemas.microsoft.com/office/drawing/2014/main" id="{875485B9-8EE1-447A-9C08-F7D6B532A8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Paint splash on a white background">
            <a:extLst>
              <a:ext uri="{FF2B5EF4-FFF2-40B4-BE49-F238E27FC236}">
                <a16:creationId xmlns:a16="http://schemas.microsoft.com/office/drawing/2014/main" id="{D91DE23F-0299-4250-A9E5-55D2863047D6}"/>
              </a:ext>
            </a:extLst>
          </p:cNvPr>
          <p:cNvPicPr>
            <a:picLocks noChangeAspect="1"/>
          </p:cNvPicPr>
          <p:nvPr/>
        </p:nvPicPr>
        <p:blipFill rotWithShape="1">
          <a:blip r:embed="rId2"/>
          <a:srcRect t="15414"/>
          <a:stretch/>
        </p:blipFill>
        <p:spPr>
          <a:xfrm>
            <a:off x="0" y="12"/>
            <a:ext cx="12191980" cy="6857988"/>
          </a:xfrm>
          <a:prstGeom prst="rect">
            <a:avLst/>
          </a:prstGeom>
        </p:spPr>
      </p:pic>
      <p:sp>
        <p:nvSpPr>
          <p:cNvPr id="11" name="Rectangle 10">
            <a:extLst>
              <a:ext uri="{FF2B5EF4-FFF2-40B4-BE49-F238E27FC236}">
                <a16:creationId xmlns:a16="http://schemas.microsoft.com/office/drawing/2014/main" id="{B963707F-B98C-4143-AFCF-D6B56C975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4059" y="457200"/>
            <a:ext cx="5010912" cy="9144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88D2DFBB-460D-4ECB-BD76-509C99DAD6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5583" y="601197"/>
            <a:ext cx="5009388" cy="5789368"/>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011CD585-D179-4E01-8960-0F2121B882BD}"/>
              </a:ext>
            </a:extLst>
          </p:cNvPr>
          <p:cNvSpPr>
            <a:spLocks noGrp="1"/>
          </p:cNvSpPr>
          <p:nvPr>
            <p:ph type="ctrTitle"/>
          </p:nvPr>
        </p:nvSpPr>
        <p:spPr>
          <a:xfrm>
            <a:off x="792495" y="2872787"/>
            <a:ext cx="4320227" cy="2395117"/>
          </a:xfrm>
        </p:spPr>
        <p:txBody>
          <a:bodyPr>
            <a:normAutofit/>
          </a:bodyPr>
          <a:lstStyle/>
          <a:p>
            <a:r>
              <a:rPr lang="en-IN" sz="4000" dirty="0">
                <a:solidFill>
                  <a:schemeClr val="accent1">
                    <a:lumMod val="20000"/>
                    <a:lumOff val="80000"/>
                  </a:schemeClr>
                </a:solidFill>
              </a:rPr>
              <a:t>Introducing</a:t>
            </a:r>
            <a:br>
              <a:rPr lang="en-IN" sz="4000" dirty="0">
                <a:solidFill>
                  <a:schemeClr val="accent1">
                    <a:lumMod val="60000"/>
                    <a:lumOff val="40000"/>
                  </a:schemeClr>
                </a:solidFill>
              </a:rPr>
            </a:br>
            <a:r>
              <a:rPr lang="en-IN" sz="4000" dirty="0">
                <a:solidFill>
                  <a:schemeClr val="accent1">
                    <a:lumMod val="60000"/>
                    <a:lumOff val="40000"/>
                  </a:schemeClr>
                </a:solidFill>
              </a:rPr>
              <a:t>Sahaja Yoga</a:t>
            </a:r>
            <a:br>
              <a:rPr lang="en-IN" sz="4000" dirty="0">
                <a:solidFill>
                  <a:schemeClr val="accent1">
                    <a:lumMod val="60000"/>
                    <a:lumOff val="40000"/>
                  </a:schemeClr>
                </a:solidFill>
              </a:rPr>
            </a:br>
            <a:endParaRPr lang="en-IN" sz="4000" dirty="0">
              <a:solidFill>
                <a:schemeClr val="accent1">
                  <a:lumMod val="60000"/>
                  <a:lumOff val="40000"/>
                </a:schemeClr>
              </a:solidFill>
            </a:endParaRPr>
          </a:p>
        </p:txBody>
      </p:sp>
      <p:sp>
        <p:nvSpPr>
          <p:cNvPr id="3" name="Subtitle 2">
            <a:extLst>
              <a:ext uri="{FF2B5EF4-FFF2-40B4-BE49-F238E27FC236}">
                <a16:creationId xmlns:a16="http://schemas.microsoft.com/office/drawing/2014/main" id="{4D0F6DED-C875-42DE-A2BF-F4839728DBA2}"/>
              </a:ext>
            </a:extLst>
          </p:cNvPr>
          <p:cNvSpPr>
            <a:spLocks noGrp="1"/>
          </p:cNvSpPr>
          <p:nvPr>
            <p:ph type="subTitle" idx="1"/>
          </p:nvPr>
        </p:nvSpPr>
        <p:spPr>
          <a:xfrm>
            <a:off x="792494" y="4568490"/>
            <a:ext cx="4320228" cy="1614198"/>
          </a:xfrm>
        </p:spPr>
        <p:txBody>
          <a:bodyPr>
            <a:normAutofit/>
          </a:bodyPr>
          <a:lstStyle/>
          <a:p>
            <a:r>
              <a:rPr lang="en-IN" sz="2800" b="1" dirty="0">
                <a:solidFill>
                  <a:schemeClr val="accent3">
                    <a:lumMod val="40000"/>
                    <a:lumOff val="60000"/>
                  </a:schemeClr>
                </a:solidFill>
                <a:latin typeface="Candara" panose="020E0502030303020204" pitchFamily="34" charset="0"/>
              </a:rPr>
              <a:t>The Final Destination</a:t>
            </a:r>
          </a:p>
        </p:txBody>
      </p:sp>
      <p:pic>
        <p:nvPicPr>
          <p:cNvPr id="6" name="Picture 5">
            <a:extLst>
              <a:ext uri="{FF2B5EF4-FFF2-40B4-BE49-F238E27FC236}">
                <a16:creationId xmlns:a16="http://schemas.microsoft.com/office/drawing/2014/main" id="{AF6D9BF1-3B1A-4746-B015-F6FAFC2629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1042" y="709655"/>
            <a:ext cx="2163132" cy="2163132"/>
          </a:xfrm>
          <a:prstGeom prst="rect">
            <a:avLst/>
          </a:prstGeom>
        </p:spPr>
      </p:pic>
      <p:pic>
        <p:nvPicPr>
          <p:cNvPr id="8" name="Picture 7">
            <a:extLst>
              <a:ext uri="{FF2B5EF4-FFF2-40B4-BE49-F238E27FC236}">
                <a16:creationId xmlns:a16="http://schemas.microsoft.com/office/drawing/2014/main" id="{467A46D2-D2CE-433F-8D4C-C5E7C46CB8E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868999" y="966871"/>
            <a:ext cx="5622383" cy="5229760"/>
          </a:xfrm>
          <a:prstGeom prst="rect">
            <a:avLst/>
          </a:prstGeom>
        </p:spPr>
      </p:pic>
      <p:sp>
        <p:nvSpPr>
          <p:cNvPr id="10" name="Rectangle 9">
            <a:extLst>
              <a:ext uri="{FF2B5EF4-FFF2-40B4-BE49-F238E27FC236}">
                <a16:creationId xmlns:a16="http://schemas.microsoft.com/office/drawing/2014/main" id="{7991A548-6F4C-4A3A-B2C1-D7EC3BBE2B93}"/>
              </a:ext>
            </a:extLst>
          </p:cNvPr>
          <p:cNvSpPr/>
          <p:nvPr/>
        </p:nvSpPr>
        <p:spPr>
          <a:xfrm>
            <a:off x="5868999" y="952928"/>
            <a:ext cx="5622383" cy="5243703"/>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077695026"/>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B881A9-1636-4367-8A2E-16BCA8A4B55D}"/>
              </a:ext>
            </a:extLst>
          </p:cNvPr>
          <p:cNvSpPr txBox="1"/>
          <p:nvPr/>
        </p:nvSpPr>
        <p:spPr>
          <a:xfrm>
            <a:off x="147033" y="2861136"/>
            <a:ext cx="11478324" cy="3970318"/>
          </a:xfrm>
          <a:prstGeom prst="rect">
            <a:avLst/>
          </a:prstGeom>
          <a:noFill/>
        </p:spPr>
        <p:txBody>
          <a:bodyPr wrap="square">
            <a:spAutoFit/>
          </a:bodyPr>
          <a:lstStyle/>
          <a:p>
            <a:pPr algn="ctr"/>
            <a:r>
              <a:rPr lang="en-IN" sz="2000" b="1" dirty="0">
                <a:solidFill>
                  <a:schemeClr val="accent4">
                    <a:lumMod val="50000"/>
                  </a:schemeClr>
                </a:solidFill>
                <a:effectLst/>
              </a:rPr>
              <a:t>A Selection of Awards and Recognitions</a:t>
            </a:r>
            <a:endParaRPr lang="en-IN" sz="2000" b="1" dirty="0">
              <a:solidFill>
                <a:schemeClr val="accent4">
                  <a:lumMod val="50000"/>
                </a:schemeClr>
              </a:solidFill>
            </a:endParaRPr>
          </a:p>
          <a:p>
            <a:r>
              <a:rPr lang="en-IN" dirty="0">
                <a:solidFill>
                  <a:srgbClr val="A6311E"/>
                </a:solidFill>
                <a:effectLst/>
              </a:rPr>
              <a:t>Shri Mataji has been recognized worldwide by several prestigious institutions for her selfless work and for the remarkable results of her spiritual teachings through Sahaja Yoga, a few of which are listed below.</a:t>
            </a:r>
            <a:endParaRPr lang="en-IN" dirty="0"/>
          </a:p>
          <a:p>
            <a:r>
              <a:rPr lang="en-IN" b="1" dirty="0">
                <a:solidFill>
                  <a:srgbClr val="A6311E"/>
                </a:solidFill>
                <a:effectLst/>
              </a:rPr>
              <a:t>Italy, 1986</a:t>
            </a:r>
            <a:br>
              <a:rPr lang="en-IN" dirty="0"/>
            </a:br>
            <a:r>
              <a:rPr lang="en-IN" dirty="0">
                <a:solidFill>
                  <a:srgbClr val="A6311E"/>
                </a:solidFill>
                <a:effectLst/>
              </a:rPr>
              <a:t>Declared ‘Personality of the Year’ by the Italian Government.</a:t>
            </a:r>
            <a:endParaRPr lang="en-IN" dirty="0"/>
          </a:p>
          <a:p>
            <a:r>
              <a:rPr lang="en-IN" b="1" dirty="0">
                <a:solidFill>
                  <a:srgbClr val="A6311E"/>
                </a:solidFill>
                <a:effectLst/>
              </a:rPr>
              <a:t>Moscow, Russia, 1989</a:t>
            </a:r>
            <a:br>
              <a:rPr lang="en-IN" dirty="0"/>
            </a:br>
            <a:r>
              <a:rPr lang="en-IN" dirty="0">
                <a:solidFill>
                  <a:srgbClr val="A6311E"/>
                </a:solidFill>
                <a:effectLst/>
              </a:rPr>
              <a:t>Following Shri Mataji’s meeting with the USSR Minister of Health, Sahaja Yoga was granted full government sponsorship, including funding for scientific research.</a:t>
            </a:r>
            <a:endParaRPr lang="en-IN" dirty="0"/>
          </a:p>
          <a:p>
            <a:r>
              <a:rPr lang="en-IN" b="1" dirty="0">
                <a:solidFill>
                  <a:srgbClr val="A6311E"/>
                </a:solidFill>
                <a:effectLst/>
              </a:rPr>
              <a:t>New York, 1990-1994</a:t>
            </a:r>
            <a:br>
              <a:rPr lang="en-IN" dirty="0"/>
            </a:br>
            <a:r>
              <a:rPr lang="en-IN" dirty="0">
                <a:solidFill>
                  <a:srgbClr val="A6311E"/>
                </a:solidFill>
                <a:effectLst/>
              </a:rPr>
              <a:t>Invited by the United Nations for four consecutive years to speak about the ways and means to achieve world peace.</a:t>
            </a:r>
            <a:endParaRPr lang="en-IN" dirty="0"/>
          </a:p>
          <a:p>
            <a:r>
              <a:rPr lang="en-IN" b="1" dirty="0">
                <a:solidFill>
                  <a:srgbClr val="A6311E"/>
                </a:solidFill>
                <a:effectLst/>
              </a:rPr>
              <a:t>St. Petersburg, Russia, 1993</a:t>
            </a:r>
            <a:br>
              <a:rPr lang="en-IN" dirty="0"/>
            </a:br>
            <a:r>
              <a:rPr lang="en-IN" dirty="0">
                <a:solidFill>
                  <a:srgbClr val="A6311E"/>
                </a:solidFill>
                <a:effectLst/>
              </a:rPr>
              <a:t>Appointed as Honorary Member of the </a:t>
            </a:r>
            <a:r>
              <a:rPr lang="en-IN" dirty="0" err="1">
                <a:solidFill>
                  <a:srgbClr val="A6311E"/>
                </a:solidFill>
                <a:effectLst/>
              </a:rPr>
              <a:t>Petrovskaya</a:t>
            </a:r>
            <a:r>
              <a:rPr lang="en-IN" dirty="0">
                <a:solidFill>
                  <a:srgbClr val="A6311E"/>
                </a:solidFill>
                <a:effectLst/>
              </a:rPr>
              <a:t> Academy of Art and Science. In the history of the Academy, only twelve people have been granted this honour, Einstein being one of them. Shri Mataji inaugurated the first International Conference on Medicine and Self-Knowledge, which became an annual event at the Academy thereafter</a:t>
            </a:r>
            <a:endParaRPr lang="en-IN" dirty="0"/>
          </a:p>
        </p:txBody>
      </p:sp>
      <p:sp>
        <p:nvSpPr>
          <p:cNvPr id="5" name="TextBox 4">
            <a:extLst>
              <a:ext uri="{FF2B5EF4-FFF2-40B4-BE49-F238E27FC236}">
                <a16:creationId xmlns:a16="http://schemas.microsoft.com/office/drawing/2014/main" id="{7BBDA9A8-7EA9-478B-8A39-D662BC45C45E}"/>
              </a:ext>
            </a:extLst>
          </p:cNvPr>
          <p:cNvSpPr txBox="1"/>
          <p:nvPr/>
        </p:nvSpPr>
        <p:spPr>
          <a:xfrm>
            <a:off x="7915701" y="117679"/>
            <a:ext cx="6096000" cy="369332"/>
          </a:xfrm>
          <a:prstGeom prst="rect">
            <a:avLst/>
          </a:prstGeom>
          <a:noFill/>
        </p:spPr>
        <p:txBody>
          <a:bodyPr wrap="square">
            <a:spAutoFit/>
          </a:bodyPr>
          <a:lstStyle/>
          <a:p>
            <a:r>
              <a:rPr lang="en-IN" dirty="0">
                <a:solidFill>
                  <a:schemeClr val="accent3">
                    <a:lumMod val="50000"/>
                  </a:schemeClr>
                </a:solidFill>
                <a:effectLst/>
              </a:rPr>
              <a:t>Shri Mataji - Awards and Recognitions</a:t>
            </a:r>
            <a:endParaRPr lang="en-IN" dirty="0">
              <a:solidFill>
                <a:schemeClr val="accent3">
                  <a:lumMod val="50000"/>
                </a:schemeClr>
              </a:solidFill>
            </a:endParaRPr>
          </a:p>
        </p:txBody>
      </p:sp>
      <p:pic>
        <p:nvPicPr>
          <p:cNvPr id="7" name="Picture 6">
            <a:extLst>
              <a:ext uri="{FF2B5EF4-FFF2-40B4-BE49-F238E27FC236}">
                <a16:creationId xmlns:a16="http://schemas.microsoft.com/office/drawing/2014/main" id="{BAA1E3CD-3D6D-4EA4-AAA2-34E578DD72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6633"/>
            <a:ext cx="3019419" cy="1969699"/>
          </a:xfrm>
          <a:prstGeom prst="rect">
            <a:avLst/>
          </a:prstGeom>
        </p:spPr>
      </p:pic>
      <p:pic>
        <p:nvPicPr>
          <p:cNvPr id="9" name="Picture 8">
            <a:extLst>
              <a:ext uri="{FF2B5EF4-FFF2-40B4-BE49-F238E27FC236}">
                <a16:creationId xmlns:a16="http://schemas.microsoft.com/office/drawing/2014/main" id="{55DB94FD-8023-447C-9DAB-764303AA5C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5565" y="506078"/>
            <a:ext cx="3019419" cy="1969699"/>
          </a:xfrm>
          <a:prstGeom prst="rect">
            <a:avLst/>
          </a:prstGeom>
        </p:spPr>
      </p:pic>
      <p:sp>
        <p:nvSpPr>
          <p:cNvPr id="11" name="TextBox 10">
            <a:extLst>
              <a:ext uri="{FF2B5EF4-FFF2-40B4-BE49-F238E27FC236}">
                <a16:creationId xmlns:a16="http://schemas.microsoft.com/office/drawing/2014/main" id="{B1DCB9B0-D3EE-470F-8821-CAC09C62F8C6}"/>
              </a:ext>
            </a:extLst>
          </p:cNvPr>
          <p:cNvSpPr txBox="1"/>
          <p:nvPr/>
        </p:nvSpPr>
        <p:spPr>
          <a:xfrm>
            <a:off x="79328" y="2480641"/>
            <a:ext cx="3768318" cy="276999"/>
          </a:xfrm>
          <a:prstGeom prst="rect">
            <a:avLst/>
          </a:prstGeom>
          <a:noFill/>
        </p:spPr>
        <p:txBody>
          <a:bodyPr wrap="square">
            <a:spAutoFit/>
          </a:bodyPr>
          <a:lstStyle/>
          <a:p>
            <a:r>
              <a:rPr lang="en-IN" sz="1200" dirty="0">
                <a:solidFill>
                  <a:schemeClr val="accent3">
                    <a:lumMod val="50000"/>
                  </a:schemeClr>
                </a:solidFill>
              </a:rPr>
              <a:t>Shri Mataji with Claes Nobel, Pune (India)</a:t>
            </a:r>
          </a:p>
        </p:txBody>
      </p:sp>
      <p:sp>
        <p:nvSpPr>
          <p:cNvPr id="13" name="TextBox 12">
            <a:extLst>
              <a:ext uri="{FF2B5EF4-FFF2-40B4-BE49-F238E27FC236}">
                <a16:creationId xmlns:a16="http://schemas.microsoft.com/office/drawing/2014/main" id="{01E4A006-7D28-422B-9853-0B5010539D83}"/>
              </a:ext>
            </a:extLst>
          </p:cNvPr>
          <p:cNvSpPr txBox="1"/>
          <p:nvPr/>
        </p:nvSpPr>
        <p:spPr>
          <a:xfrm>
            <a:off x="3075565" y="2488757"/>
            <a:ext cx="3768318" cy="276999"/>
          </a:xfrm>
          <a:prstGeom prst="rect">
            <a:avLst/>
          </a:prstGeom>
          <a:noFill/>
        </p:spPr>
        <p:txBody>
          <a:bodyPr wrap="square">
            <a:spAutoFit/>
          </a:bodyPr>
          <a:lstStyle/>
          <a:p>
            <a:r>
              <a:rPr lang="en-IN" sz="1200" dirty="0">
                <a:solidFill>
                  <a:schemeClr val="accent3">
                    <a:lumMod val="50000"/>
                  </a:schemeClr>
                </a:solidFill>
              </a:rPr>
              <a:t>Shri Mataji at the UN Conference (China, 1995)</a:t>
            </a:r>
          </a:p>
        </p:txBody>
      </p:sp>
      <p:pic>
        <p:nvPicPr>
          <p:cNvPr id="15" name="Picture 14">
            <a:extLst>
              <a:ext uri="{FF2B5EF4-FFF2-40B4-BE49-F238E27FC236}">
                <a16:creationId xmlns:a16="http://schemas.microsoft.com/office/drawing/2014/main" id="{5B9710FD-4C72-4011-9AB5-E18808A8F1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4479" y="506078"/>
            <a:ext cx="2889840" cy="2010323"/>
          </a:xfrm>
          <a:prstGeom prst="rect">
            <a:avLst/>
          </a:prstGeom>
        </p:spPr>
      </p:pic>
      <p:sp>
        <p:nvSpPr>
          <p:cNvPr id="17" name="TextBox 16">
            <a:extLst>
              <a:ext uri="{FF2B5EF4-FFF2-40B4-BE49-F238E27FC236}">
                <a16:creationId xmlns:a16="http://schemas.microsoft.com/office/drawing/2014/main" id="{B618B341-D24E-4E4B-B4CD-8178AA189C4E}"/>
              </a:ext>
            </a:extLst>
          </p:cNvPr>
          <p:cNvSpPr txBox="1"/>
          <p:nvPr/>
        </p:nvSpPr>
        <p:spPr>
          <a:xfrm>
            <a:off x="6252219" y="2475777"/>
            <a:ext cx="2830986" cy="461665"/>
          </a:xfrm>
          <a:prstGeom prst="rect">
            <a:avLst/>
          </a:prstGeom>
          <a:noFill/>
        </p:spPr>
        <p:txBody>
          <a:bodyPr wrap="square">
            <a:spAutoFit/>
          </a:bodyPr>
          <a:lstStyle/>
          <a:p>
            <a:r>
              <a:rPr lang="en-IN" sz="1200" dirty="0">
                <a:solidFill>
                  <a:schemeClr val="accent3">
                    <a:lumMod val="50000"/>
                  </a:schemeClr>
                </a:solidFill>
                <a:effectLst/>
              </a:rPr>
              <a:t>Shri Mataji shaking the Queen's hand in  London, UK</a:t>
            </a:r>
            <a:endParaRPr lang="en-IN" sz="1200" dirty="0">
              <a:solidFill>
                <a:schemeClr val="accent3">
                  <a:lumMod val="50000"/>
                </a:schemeClr>
              </a:solidFill>
            </a:endParaRPr>
          </a:p>
        </p:txBody>
      </p:sp>
      <p:pic>
        <p:nvPicPr>
          <p:cNvPr id="2050" name="Picture 2" descr=" Petrovskaya Academy  conferred on Shri Mataji the Honorary Membership.">
            <a:extLst>
              <a:ext uri="{FF2B5EF4-FFF2-40B4-BE49-F238E27FC236}">
                <a16:creationId xmlns:a16="http://schemas.microsoft.com/office/drawing/2014/main" id="{A4E5979C-E621-474B-A749-F1FD180B4E9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67" t="4626" r="1194" b="4540"/>
          <a:stretch/>
        </p:blipFill>
        <p:spPr bwMode="auto">
          <a:xfrm>
            <a:off x="9136403" y="524147"/>
            <a:ext cx="3172572" cy="195163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E61F252F-31C1-440B-8E9D-B08AEAC441DF}"/>
              </a:ext>
            </a:extLst>
          </p:cNvPr>
          <p:cNvSpPr txBox="1"/>
          <p:nvPr/>
        </p:nvSpPr>
        <p:spPr>
          <a:xfrm>
            <a:off x="9170716" y="2478362"/>
            <a:ext cx="2956267" cy="646331"/>
          </a:xfrm>
          <a:prstGeom prst="rect">
            <a:avLst/>
          </a:prstGeom>
          <a:noFill/>
        </p:spPr>
        <p:txBody>
          <a:bodyPr wrap="square">
            <a:spAutoFit/>
          </a:bodyPr>
          <a:lstStyle/>
          <a:p>
            <a:r>
              <a:rPr lang="en-IN" sz="1200" b="0" i="0" dirty="0" err="1">
                <a:solidFill>
                  <a:schemeClr val="accent3">
                    <a:lumMod val="50000"/>
                  </a:schemeClr>
                </a:solidFill>
                <a:effectLst/>
              </a:rPr>
              <a:t>Petrovskaya</a:t>
            </a:r>
            <a:r>
              <a:rPr lang="en-IN" sz="1200" b="0" i="0" dirty="0">
                <a:solidFill>
                  <a:schemeClr val="accent3">
                    <a:lumMod val="50000"/>
                  </a:schemeClr>
                </a:solidFill>
                <a:effectLst/>
              </a:rPr>
              <a:t> Academy conferred on Shri Mataji the Honorary Membership </a:t>
            </a:r>
            <a:r>
              <a:rPr lang="en-IN" sz="1200" b="0" i="0" dirty="0">
                <a:solidFill>
                  <a:schemeClr val="accent4">
                    <a:lumMod val="50000"/>
                  </a:schemeClr>
                </a:solidFill>
                <a:effectLst/>
              </a:rPr>
              <a:t>- </a:t>
            </a:r>
            <a:r>
              <a:rPr lang="en-IN" sz="1200" i="0" dirty="0">
                <a:solidFill>
                  <a:schemeClr val="accent4">
                    <a:lumMod val="50000"/>
                  </a:schemeClr>
                </a:solidFill>
                <a:effectLst/>
              </a:rPr>
              <a:t>St. Petersburg, Russia, 1993</a:t>
            </a:r>
            <a:endParaRPr lang="en-IN" sz="1200" dirty="0">
              <a:solidFill>
                <a:schemeClr val="accent4">
                  <a:lumMod val="50000"/>
                </a:schemeClr>
              </a:solidFill>
            </a:endParaRPr>
          </a:p>
        </p:txBody>
      </p:sp>
    </p:spTree>
    <p:extLst>
      <p:ext uri="{BB962C8B-B14F-4D97-AF65-F5344CB8AC3E}">
        <p14:creationId xmlns:p14="http://schemas.microsoft.com/office/powerpoint/2010/main" val="24953842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8A6876-F617-475E-B9DD-C8FFA181EA42}"/>
              </a:ext>
            </a:extLst>
          </p:cNvPr>
          <p:cNvSpPr txBox="1"/>
          <p:nvPr/>
        </p:nvSpPr>
        <p:spPr>
          <a:xfrm>
            <a:off x="450573" y="826612"/>
            <a:ext cx="11608905" cy="5755422"/>
          </a:xfrm>
          <a:prstGeom prst="rect">
            <a:avLst/>
          </a:prstGeom>
          <a:noFill/>
        </p:spPr>
        <p:txBody>
          <a:bodyPr wrap="square">
            <a:spAutoFit/>
          </a:bodyPr>
          <a:lstStyle/>
          <a:p>
            <a:r>
              <a:rPr lang="en-IN" sz="1600" b="1" dirty="0">
                <a:solidFill>
                  <a:srgbClr val="A6311E"/>
                </a:solidFill>
                <a:effectLst/>
              </a:rPr>
              <a:t>Brazil, 1994</a:t>
            </a:r>
            <a:br>
              <a:rPr lang="en-IN" sz="1600" dirty="0"/>
            </a:br>
            <a:r>
              <a:rPr lang="en-IN" sz="1600" dirty="0">
                <a:solidFill>
                  <a:srgbClr val="A6311E"/>
                </a:solidFill>
                <a:effectLst/>
              </a:rPr>
              <a:t>The mayor of </a:t>
            </a:r>
            <a:r>
              <a:rPr lang="en-IN" sz="1600" dirty="0" err="1">
                <a:solidFill>
                  <a:srgbClr val="A6311E"/>
                </a:solidFill>
                <a:effectLst/>
              </a:rPr>
              <a:t>Brazilia</a:t>
            </a:r>
            <a:r>
              <a:rPr lang="en-IN" sz="1600" dirty="0">
                <a:solidFill>
                  <a:srgbClr val="A6311E"/>
                </a:solidFill>
                <a:effectLst/>
              </a:rPr>
              <a:t> welcomed Shri Mataji at the airport, presented her with the key to the city and sponsored all of her programs.</a:t>
            </a:r>
            <a:endParaRPr lang="en-IN" sz="1600" dirty="0"/>
          </a:p>
          <a:p>
            <a:r>
              <a:rPr lang="en-IN" sz="1600" b="1" dirty="0">
                <a:solidFill>
                  <a:srgbClr val="A6311E"/>
                </a:solidFill>
                <a:effectLst/>
              </a:rPr>
              <a:t>New York, 1994</a:t>
            </a:r>
            <a:br>
              <a:rPr lang="en-IN" sz="1600" dirty="0"/>
            </a:br>
            <a:r>
              <a:rPr lang="en-IN" sz="1600" dirty="0">
                <a:solidFill>
                  <a:srgbClr val="A6311E"/>
                </a:solidFill>
                <a:effectLst/>
              </a:rPr>
              <a:t>September 26 proclaimed ‘Shri Mataji Nirmala Devi Day.’ Police escort was offered for a welcoming parade honouring Shri Mataji and celebrating her association with Mahatma Gandhi.</a:t>
            </a:r>
            <a:endParaRPr lang="en-IN" sz="1600" dirty="0"/>
          </a:p>
          <a:p>
            <a:r>
              <a:rPr lang="en-IN" sz="1600" b="1" dirty="0">
                <a:solidFill>
                  <a:srgbClr val="A6311E"/>
                </a:solidFill>
                <a:effectLst/>
              </a:rPr>
              <a:t>British Columbia, Canada, 1994</a:t>
            </a:r>
            <a:br>
              <a:rPr lang="en-IN" sz="1600" dirty="0"/>
            </a:br>
            <a:r>
              <a:rPr lang="en-IN" sz="1600" dirty="0">
                <a:solidFill>
                  <a:srgbClr val="A6311E"/>
                </a:solidFill>
                <a:effectLst/>
              </a:rPr>
              <a:t>Letter of welcome was proffered by the Premier of the Province of British Columbia, Mr. Mike Harcourt, on behalf of the people of Canada.</a:t>
            </a:r>
            <a:endParaRPr lang="en-IN" sz="1600" dirty="0"/>
          </a:p>
          <a:p>
            <a:r>
              <a:rPr lang="en-IN" sz="1600" b="1" dirty="0">
                <a:solidFill>
                  <a:srgbClr val="A6311E"/>
                </a:solidFill>
                <a:effectLst/>
              </a:rPr>
              <a:t>Romania 1995</a:t>
            </a:r>
            <a:br>
              <a:rPr lang="en-IN" sz="1600" dirty="0"/>
            </a:br>
            <a:r>
              <a:rPr lang="en-IN" sz="1600" dirty="0">
                <a:solidFill>
                  <a:srgbClr val="A6311E"/>
                </a:solidFill>
                <a:effectLst/>
              </a:rPr>
              <a:t>Awarded Honorary Doctorate in Cognitive Science by Prof D. </a:t>
            </a:r>
            <a:r>
              <a:rPr lang="en-IN" sz="1600" dirty="0" err="1">
                <a:solidFill>
                  <a:srgbClr val="A6311E"/>
                </a:solidFill>
                <a:effectLst/>
              </a:rPr>
              <a:t>Drimer</a:t>
            </a:r>
            <a:r>
              <a:rPr lang="en-IN" sz="1600" dirty="0">
                <a:solidFill>
                  <a:srgbClr val="A6311E"/>
                </a:solidFill>
                <a:effectLst/>
              </a:rPr>
              <a:t>, head of the Ecological University Bucharest.</a:t>
            </a:r>
            <a:endParaRPr lang="en-IN" sz="1600" dirty="0"/>
          </a:p>
          <a:p>
            <a:r>
              <a:rPr lang="en-IN" sz="1600" b="1" dirty="0">
                <a:solidFill>
                  <a:srgbClr val="A6311E"/>
                </a:solidFill>
                <a:effectLst/>
              </a:rPr>
              <a:t>China, 1995</a:t>
            </a:r>
            <a:br>
              <a:rPr lang="en-IN" sz="1600" dirty="0"/>
            </a:br>
            <a:r>
              <a:rPr lang="en-IN" sz="1600" dirty="0">
                <a:solidFill>
                  <a:srgbClr val="A6311E"/>
                </a:solidFill>
                <a:effectLst/>
              </a:rPr>
              <a:t>Official guest of the Chinese Government to speak at the United Nations International Women’s Conference.</a:t>
            </a:r>
            <a:endParaRPr lang="en-IN" sz="1600" dirty="0"/>
          </a:p>
          <a:p>
            <a:r>
              <a:rPr lang="en-IN" sz="1600" b="1" dirty="0">
                <a:solidFill>
                  <a:srgbClr val="A6311E"/>
                </a:solidFill>
                <a:effectLst/>
              </a:rPr>
              <a:t>Pune, India, 1996</a:t>
            </a:r>
            <a:br>
              <a:rPr lang="en-IN" sz="1600" dirty="0"/>
            </a:br>
            <a:r>
              <a:rPr lang="en-IN" sz="1600" dirty="0">
                <a:solidFill>
                  <a:srgbClr val="A6311E"/>
                </a:solidFill>
                <a:effectLst/>
              </a:rPr>
              <a:t>On the occasion of the 700th Anniversary of Saint </a:t>
            </a:r>
            <a:r>
              <a:rPr lang="en-IN" sz="1600" dirty="0" err="1">
                <a:solidFill>
                  <a:srgbClr val="A6311E"/>
                </a:solidFill>
                <a:effectLst/>
              </a:rPr>
              <a:t>Gyaneshwara</a:t>
            </a:r>
            <a:r>
              <a:rPr lang="en-IN" sz="1600" dirty="0">
                <a:solidFill>
                  <a:srgbClr val="A6311E"/>
                </a:solidFill>
                <a:effectLst/>
              </a:rPr>
              <a:t>, Shri Mataji addressed the </a:t>
            </a:r>
            <a:r>
              <a:rPr lang="en-IN" sz="1600" b="1" dirty="0">
                <a:solidFill>
                  <a:srgbClr val="A6311E"/>
                </a:solidFill>
                <a:effectLst/>
              </a:rPr>
              <a:t>'World Philosophers Meet '96 - A Parliament of Science, Religion and Philosophy,' </a:t>
            </a:r>
            <a:r>
              <a:rPr lang="en-IN" sz="1600" dirty="0">
                <a:solidFill>
                  <a:srgbClr val="A6311E"/>
                </a:solidFill>
                <a:effectLst/>
              </a:rPr>
              <a:t>where she was felicitated for her spiritual movement, Sahaja Yoga.</a:t>
            </a:r>
            <a:endParaRPr lang="en-IN" sz="1600" dirty="0"/>
          </a:p>
          <a:p>
            <a:r>
              <a:rPr lang="en-IN" sz="1600" b="1" dirty="0">
                <a:solidFill>
                  <a:srgbClr val="A6311E"/>
                </a:solidFill>
                <a:effectLst/>
              </a:rPr>
              <a:t>London, 1997</a:t>
            </a:r>
            <a:br>
              <a:rPr lang="en-IN" sz="1600" dirty="0"/>
            </a:br>
            <a:r>
              <a:rPr lang="en-IN" sz="1600" dirty="0">
                <a:solidFill>
                  <a:srgbClr val="A6311E"/>
                </a:solidFill>
                <a:effectLst/>
              </a:rPr>
              <a:t>Mr. Claes Nobel, grandnephew of Alfred Nobel, chairman of United Earth and The National Society of High School Scholars, honoured the life and work of  Shri Mataji in a public speech at the Royal Albert Hall.</a:t>
            </a:r>
            <a:endParaRPr lang="en-IN" sz="1600" dirty="0"/>
          </a:p>
          <a:p>
            <a:r>
              <a:rPr lang="en-IN" sz="1600" b="1" dirty="0">
                <a:solidFill>
                  <a:srgbClr val="A6311E"/>
                </a:solidFill>
                <a:effectLst/>
              </a:rPr>
              <a:t>USA, 105th Congress, 1997 and 106th Congress, 2000</a:t>
            </a:r>
            <a:br>
              <a:rPr lang="en-IN" sz="1600" dirty="0"/>
            </a:br>
            <a:r>
              <a:rPr lang="en-IN" sz="1600" dirty="0">
                <a:solidFill>
                  <a:srgbClr val="A6311E"/>
                </a:solidFill>
                <a:effectLst/>
              </a:rPr>
              <a:t>Honorarium read into Congressional Record by Congressman Eliot Engle commending Shri Mataji for her dedicated and tireless work for humanity.</a:t>
            </a:r>
            <a:endParaRPr lang="en-IN" sz="1600" dirty="0"/>
          </a:p>
          <a:p>
            <a:r>
              <a:rPr lang="en-IN" sz="1600" b="1" dirty="0" err="1">
                <a:solidFill>
                  <a:srgbClr val="A6311E"/>
                </a:solidFill>
                <a:effectLst/>
              </a:rPr>
              <a:t>Cabella</a:t>
            </a:r>
            <a:r>
              <a:rPr lang="en-IN" sz="1600" b="1" dirty="0">
                <a:solidFill>
                  <a:srgbClr val="A6311E"/>
                </a:solidFill>
                <a:effectLst/>
              </a:rPr>
              <a:t> Ligure, Italy, 2006</a:t>
            </a:r>
            <a:br>
              <a:rPr lang="en-IN" sz="1600" dirty="0"/>
            </a:br>
            <a:r>
              <a:rPr lang="en-IN" sz="1600" dirty="0">
                <a:solidFill>
                  <a:srgbClr val="A6311E"/>
                </a:solidFill>
                <a:effectLst/>
              </a:rPr>
              <a:t>Shri Mataji was awarded honorary Italian citizenship, which was followed by the unveiling of the foundation stone for the 'Shri Mataji Nirmala Devi World Foundation of Sahaja Yoga.' This Foundation has its home in </a:t>
            </a:r>
            <a:r>
              <a:rPr lang="en-IN" sz="1600" dirty="0" err="1">
                <a:solidFill>
                  <a:srgbClr val="A6311E"/>
                </a:solidFill>
                <a:effectLst/>
              </a:rPr>
              <a:t>Cabella</a:t>
            </a:r>
            <a:r>
              <a:rPr lang="en-IN" sz="1600" dirty="0">
                <a:solidFill>
                  <a:srgbClr val="A6311E"/>
                </a:solidFill>
                <a:effectLst/>
              </a:rPr>
              <a:t> Ligure.</a:t>
            </a:r>
            <a:endParaRPr lang="en-IN" sz="1600" dirty="0"/>
          </a:p>
        </p:txBody>
      </p:sp>
      <p:sp>
        <p:nvSpPr>
          <p:cNvPr id="4" name="TextBox 3">
            <a:extLst>
              <a:ext uri="{FF2B5EF4-FFF2-40B4-BE49-F238E27FC236}">
                <a16:creationId xmlns:a16="http://schemas.microsoft.com/office/drawing/2014/main" id="{BD5387C4-32C6-48B7-A678-4CFEB8B6495F}"/>
              </a:ext>
            </a:extLst>
          </p:cNvPr>
          <p:cNvSpPr txBox="1"/>
          <p:nvPr/>
        </p:nvSpPr>
        <p:spPr>
          <a:xfrm>
            <a:off x="7915701" y="117679"/>
            <a:ext cx="6096000" cy="369332"/>
          </a:xfrm>
          <a:prstGeom prst="rect">
            <a:avLst/>
          </a:prstGeom>
          <a:noFill/>
        </p:spPr>
        <p:txBody>
          <a:bodyPr wrap="square">
            <a:spAutoFit/>
          </a:bodyPr>
          <a:lstStyle/>
          <a:p>
            <a:r>
              <a:rPr lang="en-IN" dirty="0">
                <a:solidFill>
                  <a:schemeClr val="accent3">
                    <a:lumMod val="50000"/>
                  </a:schemeClr>
                </a:solidFill>
                <a:effectLst/>
              </a:rPr>
              <a:t>Shri Mataji - Awards and Recognitions</a:t>
            </a:r>
            <a:endParaRPr lang="en-IN" dirty="0">
              <a:solidFill>
                <a:schemeClr val="accent3">
                  <a:lumMod val="50000"/>
                </a:schemeClr>
              </a:solidFill>
            </a:endParaRPr>
          </a:p>
        </p:txBody>
      </p:sp>
    </p:spTree>
    <p:extLst>
      <p:ext uri="{BB962C8B-B14F-4D97-AF65-F5344CB8AC3E}">
        <p14:creationId xmlns:p14="http://schemas.microsoft.com/office/powerpoint/2010/main" val="24735947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3EC1630-E415-49EF-8FBB-CDCBCEB09F40}"/>
              </a:ext>
            </a:extLst>
          </p:cNvPr>
          <p:cNvSpPr txBox="1"/>
          <p:nvPr/>
        </p:nvSpPr>
        <p:spPr>
          <a:xfrm>
            <a:off x="490330" y="1080775"/>
            <a:ext cx="6096000" cy="5324535"/>
          </a:xfrm>
          <a:prstGeom prst="rect">
            <a:avLst/>
          </a:prstGeom>
          <a:noFill/>
        </p:spPr>
        <p:txBody>
          <a:bodyPr wrap="square">
            <a:spAutoFit/>
          </a:bodyPr>
          <a:lstStyle/>
          <a:p>
            <a:pPr marL="285750" indent="-285750">
              <a:buFont typeface="Arial" panose="020B0604020202020204" pitchFamily="34" charset="0"/>
              <a:buChar char="•"/>
            </a:pPr>
            <a:r>
              <a:rPr lang="en-IN" sz="2000" b="1" dirty="0"/>
              <a:t>Kundalini</a:t>
            </a:r>
            <a:r>
              <a:rPr lang="en-IN" sz="2000" dirty="0"/>
              <a:t> is the evolutionary, feminine energy of the divine Mother or the essence of evolution, which nourishes, balances and purifies. </a:t>
            </a:r>
          </a:p>
          <a:p>
            <a:pPr marL="285750" indent="-285750">
              <a:buFont typeface="Arial" panose="020B0604020202020204" pitchFamily="34" charset="0"/>
              <a:buChar char="•"/>
            </a:pPr>
            <a:endParaRPr lang="en-IN" sz="2000" dirty="0"/>
          </a:p>
          <a:p>
            <a:pPr marL="285750" indent="-285750">
              <a:buFont typeface="Arial" panose="020B0604020202020204" pitchFamily="34" charset="0"/>
              <a:buChar char="•"/>
            </a:pPr>
            <a:r>
              <a:rPr lang="en-IN" sz="2000" dirty="0"/>
              <a:t>She exists in a latent form in every human being, residing in the sacrum bone in three and a half coils. </a:t>
            </a:r>
          </a:p>
          <a:p>
            <a:pPr marL="285750" indent="-285750">
              <a:buFont typeface="Arial" panose="020B0604020202020204" pitchFamily="34" charset="0"/>
              <a:buChar char="•"/>
            </a:pPr>
            <a:endParaRPr lang="en-IN" sz="2000" dirty="0"/>
          </a:p>
          <a:p>
            <a:pPr marL="285750" indent="-285750">
              <a:buFont typeface="Arial" panose="020B0604020202020204" pitchFamily="34" charset="0"/>
              <a:buChar char="•"/>
            </a:pPr>
            <a:r>
              <a:rPr lang="en-IN" sz="2000" dirty="0"/>
              <a:t>When awakened properly, the Kundalini travels upwards through the central channel, subtly and painlessly cleansing and integrating all the chakras, emerging at the apex of the skull and manifesting as a blissful breeze-like sensation on the head and hands.</a:t>
            </a:r>
          </a:p>
          <a:p>
            <a:pPr marL="285750" indent="-285750">
              <a:buFont typeface="Arial" panose="020B0604020202020204" pitchFamily="34" charset="0"/>
              <a:buChar char="•"/>
            </a:pPr>
            <a:endParaRPr lang="en-IN" sz="2000" dirty="0"/>
          </a:p>
          <a:p>
            <a:pPr marL="285750" indent="-285750">
              <a:buFont typeface="Arial" panose="020B0604020202020204" pitchFamily="34" charset="0"/>
              <a:buChar char="•"/>
            </a:pPr>
            <a:r>
              <a:rPr lang="en-IN" sz="2000" dirty="0"/>
              <a:t> It is at this point that Self-Realization takes place. </a:t>
            </a:r>
          </a:p>
          <a:p>
            <a:pPr marL="285750" indent="-285750">
              <a:buFont typeface="Arial" panose="020B0604020202020204" pitchFamily="34" charset="0"/>
              <a:buChar char="•"/>
            </a:pPr>
            <a:endParaRPr lang="en-IN" sz="2000" dirty="0"/>
          </a:p>
          <a:p>
            <a:pPr marL="285750" indent="-285750">
              <a:buFont typeface="Arial" panose="020B0604020202020204" pitchFamily="34" charset="0"/>
              <a:buChar char="•"/>
            </a:pPr>
            <a:r>
              <a:rPr lang="en-IN" sz="2000" dirty="0"/>
              <a:t>This state is maintained through daily meditation. (</a:t>
            </a:r>
            <a:r>
              <a:rPr lang="en-IN" sz="2000" dirty="0" err="1"/>
              <a:t>Kundala</a:t>
            </a:r>
            <a:r>
              <a:rPr lang="en-IN" sz="2000" dirty="0"/>
              <a:t> means “coil.”) </a:t>
            </a:r>
          </a:p>
        </p:txBody>
      </p:sp>
      <p:pic>
        <p:nvPicPr>
          <p:cNvPr id="2050" name="Picture 2" descr="Free Meditation | Self Realization | Kundalini Awakening | Sahaja Yoga">
            <a:extLst>
              <a:ext uri="{FF2B5EF4-FFF2-40B4-BE49-F238E27FC236}">
                <a16:creationId xmlns:a16="http://schemas.microsoft.com/office/drawing/2014/main" id="{C237E7DB-DCD8-4130-820D-5B0DDACFCE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9641" y="2809461"/>
            <a:ext cx="5571276" cy="392098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AHAJA YOGA Today's Mahayoga , A Scientific Miracle.....! : Mathematics  Behind Kundalini, Three And Half Coil Energy In Sahaja Yoga.">
            <a:extLst>
              <a:ext uri="{FF2B5EF4-FFF2-40B4-BE49-F238E27FC236}">
                <a16:creationId xmlns:a16="http://schemas.microsoft.com/office/drawing/2014/main" id="{4A264B0B-44D2-4C25-9B77-7719D5A34C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769" y="685297"/>
            <a:ext cx="2277718" cy="212416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FC0BA7F-1B38-4CED-96D4-636CB8DA75BB}"/>
              </a:ext>
            </a:extLst>
          </p:cNvPr>
          <p:cNvSpPr txBox="1"/>
          <p:nvPr/>
        </p:nvSpPr>
        <p:spPr>
          <a:xfrm>
            <a:off x="8721969" y="124907"/>
            <a:ext cx="3629465" cy="369332"/>
          </a:xfrm>
          <a:prstGeom prst="rect">
            <a:avLst/>
          </a:prstGeom>
          <a:noFill/>
        </p:spPr>
        <p:txBody>
          <a:bodyPr wrap="square" rtlCol="0">
            <a:spAutoFit/>
          </a:bodyPr>
          <a:lstStyle/>
          <a:p>
            <a:r>
              <a:rPr lang="en-IN" dirty="0">
                <a:solidFill>
                  <a:schemeClr val="accent3">
                    <a:lumMod val="75000"/>
                  </a:schemeClr>
                </a:solidFill>
              </a:rPr>
              <a:t>Shri Mataji on Kundalini Shakti</a:t>
            </a:r>
          </a:p>
        </p:txBody>
      </p:sp>
    </p:spTree>
    <p:extLst>
      <p:ext uri="{BB962C8B-B14F-4D97-AF65-F5344CB8AC3E}">
        <p14:creationId xmlns:p14="http://schemas.microsoft.com/office/powerpoint/2010/main" val="11066580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9EC900-B2DF-4FD4-973B-A37DB63088A9}"/>
              </a:ext>
            </a:extLst>
          </p:cNvPr>
          <p:cNvSpPr txBox="1"/>
          <p:nvPr/>
        </p:nvSpPr>
        <p:spPr>
          <a:xfrm>
            <a:off x="437321" y="672045"/>
            <a:ext cx="6751269" cy="1477328"/>
          </a:xfrm>
          <a:prstGeom prst="rect">
            <a:avLst/>
          </a:prstGeom>
          <a:noFill/>
        </p:spPr>
        <p:txBody>
          <a:bodyPr wrap="square">
            <a:spAutoFit/>
          </a:bodyPr>
          <a:lstStyle/>
          <a:p>
            <a:r>
              <a:rPr lang="en-IN" dirty="0">
                <a:solidFill>
                  <a:schemeClr val="accent4">
                    <a:lumMod val="50000"/>
                  </a:schemeClr>
                </a:solidFill>
              </a:rPr>
              <a:t>You have to be like a child when you want to have the blessings of Kundalini because She is your mother and She is all the time following you. She is born again and again within you and She is watching you and She is recording all that you have been doing.</a:t>
            </a:r>
          </a:p>
          <a:p>
            <a:pPr algn="ctr"/>
            <a:r>
              <a:rPr lang="en-IN" dirty="0">
                <a:solidFill>
                  <a:schemeClr val="accent4">
                    <a:lumMod val="50000"/>
                  </a:schemeClr>
                </a:solidFill>
              </a:rPr>
              <a:t>*** </a:t>
            </a:r>
          </a:p>
        </p:txBody>
      </p:sp>
      <p:sp>
        <p:nvSpPr>
          <p:cNvPr id="5" name="TextBox 4">
            <a:extLst>
              <a:ext uri="{FF2B5EF4-FFF2-40B4-BE49-F238E27FC236}">
                <a16:creationId xmlns:a16="http://schemas.microsoft.com/office/drawing/2014/main" id="{776A7087-8FB0-49BD-A203-4181490F0F32}"/>
              </a:ext>
            </a:extLst>
          </p:cNvPr>
          <p:cNvSpPr txBox="1"/>
          <p:nvPr/>
        </p:nvSpPr>
        <p:spPr>
          <a:xfrm>
            <a:off x="556590" y="2105949"/>
            <a:ext cx="6631999" cy="2308324"/>
          </a:xfrm>
          <a:prstGeom prst="rect">
            <a:avLst/>
          </a:prstGeom>
          <a:noFill/>
        </p:spPr>
        <p:txBody>
          <a:bodyPr wrap="square">
            <a:spAutoFit/>
          </a:bodyPr>
          <a:lstStyle/>
          <a:p>
            <a:r>
              <a:rPr lang="en-IN" dirty="0">
                <a:solidFill>
                  <a:schemeClr val="accent4">
                    <a:lumMod val="75000"/>
                  </a:schemeClr>
                </a:solidFill>
              </a:rPr>
              <a:t>When the seeking became subtler and subtler, you reached a state where you wanted to seek the power and the money and then your emotional enjoyment. But when it became the subtlest, you started seeking the Spirit because ultimately you have to become the Spirit. It is natural to be animals, but it is also natural to ascend. Ascending towards the Spirit, one finds a big gap. This gap is filled with Kundalini Awakening. </a:t>
            </a:r>
          </a:p>
          <a:p>
            <a:pPr algn="ctr"/>
            <a:r>
              <a:rPr lang="en-IN" dirty="0">
                <a:solidFill>
                  <a:schemeClr val="accent4">
                    <a:lumMod val="75000"/>
                  </a:schemeClr>
                </a:solidFill>
              </a:rPr>
              <a:t>***</a:t>
            </a:r>
          </a:p>
        </p:txBody>
      </p:sp>
      <p:sp>
        <p:nvSpPr>
          <p:cNvPr id="7" name="TextBox 6">
            <a:extLst>
              <a:ext uri="{FF2B5EF4-FFF2-40B4-BE49-F238E27FC236}">
                <a16:creationId xmlns:a16="http://schemas.microsoft.com/office/drawing/2014/main" id="{89D79EBD-2BAF-47DD-B57F-D87B60EA341F}"/>
              </a:ext>
            </a:extLst>
          </p:cNvPr>
          <p:cNvSpPr txBox="1"/>
          <p:nvPr/>
        </p:nvSpPr>
        <p:spPr>
          <a:xfrm>
            <a:off x="556591" y="4414273"/>
            <a:ext cx="6751268" cy="2308324"/>
          </a:xfrm>
          <a:prstGeom prst="rect">
            <a:avLst/>
          </a:prstGeom>
          <a:noFill/>
        </p:spPr>
        <p:txBody>
          <a:bodyPr wrap="square">
            <a:spAutoFit/>
          </a:bodyPr>
          <a:lstStyle/>
          <a:p>
            <a:r>
              <a:rPr lang="en-IN" dirty="0">
                <a:solidFill>
                  <a:schemeClr val="accent6">
                    <a:lumMod val="75000"/>
                  </a:schemeClr>
                </a:solidFill>
              </a:rPr>
              <a:t>This Kundalini is your mother, your individual mother. She knows everything about Me. She has everything recorded in Her inner coils just like a tape recorder. She knows everything and She is very anxious to give you your Realization. She is the reflection of the Primordial Mother, the Holy Ghost. And She is just waiting. </a:t>
            </a:r>
          </a:p>
          <a:p>
            <a:endParaRPr lang="en-IN" dirty="0">
              <a:solidFill>
                <a:srgbClr val="0070C0"/>
              </a:solidFill>
            </a:endParaRPr>
          </a:p>
          <a:p>
            <a:r>
              <a:rPr lang="en-IN" i="1" dirty="0">
                <a:solidFill>
                  <a:srgbClr val="0070C0"/>
                </a:solidFill>
              </a:rPr>
              <a:t>(Shri Mataji Nirmala Devi, 22 February 1977, 15 June 1979, 21 September 1980, 16 September 1983 and 5 October 1993) </a:t>
            </a:r>
          </a:p>
        </p:txBody>
      </p:sp>
      <p:pic>
        <p:nvPicPr>
          <p:cNvPr id="3074" name="Picture 2" descr="Sahaja Yoga - Nirmal is Sahaja Yoga? Sahaja means union. So, basically, it  is own the union of our energy within us with the divine energy all around  us. Sahaja Yoga Meditation">
            <a:extLst>
              <a:ext uri="{FF2B5EF4-FFF2-40B4-BE49-F238E27FC236}">
                <a16:creationId xmlns:a16="http://schemas.microsoft.com/office/drawing/2014/main" id="{09F8CBC8-A755-4F34-9D71-59FE4FF4FF6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121" t="17137" r="65074" b="4620"/>
          <a:stretch/>
        </p:blipFill>
        <p:spPr bwMode="auto">
          <a:xfrm>
            <a:off x="8159262" y="662530"/>
            <a:ext cx="3277772" cy="606006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838BCC0-FE2D-4606-BDA9-0BEF94438DB0}"/>
              </a:ext>
            </a:extLst>
          </p:cNvPr>
          <p:cNvSpPr txBox="1"/>
          <p:nvPr/>
        </p:nvSpPr>
        <p:spPr>
          <a:xfrm>
            <a:off x="8721969" y="124907"/>
            <a:ext cx="3629465" cy="369332"/>
          </a:xfrm>
          <a:prstGeom prst="rect">
            <a:avLst/>
          </a:prstGeom>
          <a:noFill/>
        </p:spPr>
        <p:txBody>
          <a:bodyPr wrap="square" rtlCol="0">
            <a:spAutoFit/>
          </a:bodyPr>
          <a:lstStyle/>
          <a:p>
            <a:r>
              <a:rPr lang="en-IN" dirty="0">
                <a:solidFill>
                  <a:schemeClr val="accent3">
                    <a:lumMod val="75000"/>
                  </a:schemeClr>
                </a:solidFill>
              </a:rPr>
              <a:t>Shri Mataji on Kundalini Shakti</a:t>
            </a:r>
          </a:p>
        </p:txBody>
      </p:sp>
    </p:spTree>
    <p:extLst>
      <p:ext uri="{BB962C8B-B14F-4D97-AF65-F5344CB8AC3E}">
        <p14:creationId xmlns:p14="http://schemas.microsoft.com/office/powerpoint/2010/main" val="21150117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2380" y="2467473"/>
            <a:ext cx="11029615" cy="3634486"/>
          </a:xfrm>
        </p:spPr>
        <p:txBody>
          <a:bodyPr>
            <a:noAutofit/>
          </a:bodyPr>
          <a:lstStyle/>
          <a:p>
            <a:pPr>
              <a:lnSpc>
                <a:spcPct val="90000"/>
              </a:lnSpc>
            </a:pPr>
            <a:r>
              <a:rPr lang="en-US" sz="2000" dirty="0">
                <a:latin typeface="Calibri" panose="020F0502020204030204" pitchFamily="34" charset="0"/>
                <a:cs typeface="Calibri" panose="020F0502020204030204" pitchFamily="34" charset="0"/>
              </a:rPr>
              <a:t>We become calm and composed</a:t>
            </a:r>
          </a:p>
          <a:p>
            <a:pPr>
              <a:lnSpc>
                <a:spcPct val="90000"/>
              </a:lnSpc>
            </a:pPr>
            <a:r>
              <a:rPr lang="en-US" sz="2000" dirty="0">
                <a:latin typeface="Calibri" panose="020F0502020204030204" pitchFamily="34" charset="0"/>
                <a:cs typeface="Calibri" panose="020F0502020204030204" pitchFamily="34" charset="0"/>
              </a:rPr>
              <a:t>Stress and tension are reduced</a:t>
            </a:r>
          </a:p>
          <a:p>
            <a:pPr>
              <a:lnSpc>
                <a:spcPct val="90000"/>
              </a:lnSpc>
            </a:pPr>
            <a:r>
              <a:rPr lang="en-US" sz="2000" dirty="0">
                <a:latin typeface="Calibri" panose="020F0502020204030204" pitchFamily="34" charset="0"/>
                <a:cs typeface="Calibri" panose="020F0502020204030204" pitchFamily="34" charset="0"/>
              </a:rPr>
              <a:t>Physical health improves</a:t>
            </a:r>
          </a:p>
          <a:p>
            <a:pPr>
              <a:lnSpc>
                <a:spcPct val="90000"/>
              </a:lnSpc>
            </a:pPr>
            <a:r>
              <a:rPr lang="en-US" sz="2000" dirty="0">
                <a:latin typeface="Calibri" panose="020F0502020204030204" pitchFamily="34" charset="0"/>
                <a:cs typeface="Calibri" panose="020F0502020204030204" pitchFamily="34" charset="0"/>
              </a:rPr>
              <a:t>Sleep is sound and untroubled</a:t>
            </a:r>
          </a:p>
          <a:p>
            <a:pPr>
              <a:lnSpc>
                <a:spcPct val="90000"/>
              </a:lnSpc>
            </a:pPr>
            <a:r>
              <a:rPr lang="en-US" sz="2000" dirty="0">
                <a:latin typeface="Calibri" panose="020F0502020204030204" pitchFamily="34" charset="0"/>
                <a:cs typeface="Calibri" panose="020F0502020204030204" pitchFamily="34" charset="0"/>
              </a:rPr>
              <a:t>Family life and all relationship becomes harmonious</a:t>
            </a:r>
          </a:p>
          <a:p>
            <a:pPr>
              <a:lnSpc>
                <a:spcPct val="90000"/>
              </a:lnSpc>
            </a:pPr>
            <a:r>
              <a:rPr lang="en-IN" sz="2000" dirty="0">
                <a:latin typeface="Calibri" panose="020F0502020204030204" pitchFamily="34" charset="0"/>
                <a:cs typeface="Calibri" panose="020F0502020204030204" pitchFamily="34" charset="0"/>
              </a:rPr>
              <a:t>WE are able to get rid of negative emotions like fear, insecurity, hatred, jealousy etc. instantaneously</a:t>
            </a:r>
            <a:endParaRPr lang="en-US" sz="2000" dirty="0">
              <a:latin typeface="Calibri" panose="020F0502020204030204" pitchFamily="34" charset="0"/>
              <a:cs typeface="Calibri" panose="020F0502020204030204" pitchFamily="34" charset="0"/>
            </a:endParaRPr>
          </a:p>
          <a:p>
            <a:pPr>
              <a:lnSpc>
                <a:spcPct val="90000"/>
              </a:lnSpc>
            </a:pPr>
            <a:r>
              <a:rPr lang="en-US" sz="2000" dirty="0">
                <a:latin typeface="Calibri" panose="020F0502020204030204" pitchFamily="34" charset="0"/>
                <a:cs typeface="Calibri" panose="020F0502020204030204" pitchFamily="34" charset="0"/>
              </a:rPr>
              <a:t>Bad habit such as smoking, drinking, roving eyes etc drop out automatically</a:t>
            </a:r>
          </a:p>
          <a:p>
            <a:pPr>
              <a:lnSpc>
                <a:spcPct val="90000"/>
              </a:lnSpc>
            </a:pPr>
            <a:r>
              <a:rPr lang="en-US" sz="2000" dirty="0">
                <a:latin typeface="Calibri" panose="020F0502020204030204" pitchFamily="34" charset="0"/>
                <a:cs typeface="Calibri" panose="020F0502020204030204" pitchFamily="34" charset="0"/>
              </a:rPr>
              <a:t>Deep spiritual states can be enjoyed while living the normal life of a house holder</a:t>
            </a:r>
          </a:p>
          <a:p>
            <a:pPr>
              <a:lnSpc>
                <a:spcPct val="90000"/>
              </a:lnSpc>
            </a:pPr>
            <a:r>
              <a:rPr lang="en-US" sz="2000" dirty="0">
                <a:latin typeface="Calibri" panose="020F0502020204030204" pitchFamily="34" charset="0"/>
                <a:cs typeface="Calibri" panose="020F0502020204030204" pitchFamily="34" charset="0"/>
              </a:rPr>
              <a:t>Through Inner Awareness and we are able to guide ourselves </a:t>
            </a:r>
          </a:p>
          <a:p>
            <a:pPr>
              <a:lnSpc>
                <a:spcPct val="90000"/>
              </a:lnSpc>
            </a:pPr>
            <a:r>
              <a:rPr lang="en-IN" sz="2000" dirty="0">
                <a:latin typeface="Calibri" panose="020F0502020204030204" pitchFamily="34" charset="0"/>
                <a:cs typeface="Calibri" panose="020F0502020204030204" pitchFamily="34" charset="0"/>
              </a:rPr>
              <a:t>There is a gradual improvement in the value system -  ethics, morals - of the person</a:t>
            </a:r>
            <a:endParaRPr lang="en-US" sz="2000" dirty="0">
              <a:latin typeface="Calibri" panose="020F0502020204030204" pitchFamily="34" charset="0"/>
              <a:cs typeface="Calibri" panose="020F0502020204030204" pitchFamily="34" charset="0"/>
            </a:endParaRPr>
          </a:p>
          <a:p>
            <a:pPr>
              <a:lnSpc>
                <a:spcPct val="90000"/>
              </a:lnSpc>
            </a:pPr>
            <a:r>
              <a:rPr lang="en-US" sz="2000" dirty="0">
                <a:latin typeface="Calibri" panose="020F0502020204030204" pitchFamily="34" charset="0"/>
                <a:cs typeface="Calibri" panose="020F0502020204030204" pitchFamily="34" charset="0"/>
              </a:rPr>
              <a:t>We develop ‘</a:t>
            </a:r>
            <a:r>
              <a:rPr lang="en-US" sz="2000" b="1" dirty="0">
                <a:solidFill>
                  <a:srgbClr val="FF0000"/>
                </a:solidFill>
                <a:latin typeface="Calibri" panose="020F0502020204030204" pitchFamily="34" charset="0"/>
                <a:cs typeface="Calibri" panose="020F0502020204030204" pitchFamily="34" charset="0"/>
              </a:rPr>
              <a:t>Vibratory Awareness</a:t>
            </a:r>
            <a:r>
              <a:rPr lang="en-US" sz="2000" dirty="0">
                <a:latin typeface="Calibri" panose="020F0502020204030204" pitchFamily="34" charset="0"/>
                <a:cs typeface="Calibri" panose="020F0502020204030204" pitchFamily="34" charset="0"/>
              </a:rPr>
              <a:t>’ – the ability to feel the state of our subtle body inside.</a:t>
            </a:r>
          </a:p>
          <a:p>
            <a:endParaRPr lang="en-IN" sz="2000" dirty="0">
              <a:latin typeface="Calibri" panose="020F0502020204030204" pitchFamily="34" charset="0"/>
              <a:cs typeface="Calibri" panose="020F0502020204030204" pitchFamily="34" charset="0"/>
            </a:endParaRPr>
          </a:p>
        </p:txBody>
      </p:sp>
      <p:sp>
        <p:nvSpPr>
          <p:cNvPr id="4" name="Rectangle 3"/>
          <p:cNvSpPr/>
          <p:nvPr/>
        </p:nvSpPr>
        <p:spPr>
          <a:xfrm>
            <a:off x="412380" y="884029"/>
            <a:ext cx="7296716" cy="646331"/>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en-IN" sz="3600" b="1" dirty="0">
                <a:solidFill>
                  <a:schemeClr val="accent4">
                    <a:lumMod val="75000"/>
                  </a:schemeClr>
                </a:solidFill>
              </a:rPr>
              <a:t>Benefits Of Sahaja Yoga Meditation</a:t>
            </a:r>
          </a:p>
        </p:txBody>
      </p:sp>
      <p:pic>
        <p:nvPicPr>
          <p:cNvPr id="16386" name="Picture 2" descr="Introduction">
            <a:extLst>
              <a:ext uri="{FF2B5EF4-FFF2-40B4-BE49-F238E27FC236}">
                <a16:creationId xmlns:a16="http://schemas.microsoft.com/office/drawing/2014/main" id="{E5621AC4-C14C-431D-B621-F8B2D51897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7869" y="31508"/>
            <a:ext cx="3841751" cy="38514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7D63A7-72DE-4805-802D-20B3ABB5F163}"/>
              </a:ext>
            </a:extLst>
          </p:cNvPr>
          <p:cNvSpPr/>
          <p:nvPr/>
        </p:nvSpPr>
        <p:spPr>
          <a:xfrm>
            <a:off x="3158348" y="585351"/>
            <a:ext cx="5439823" cy="923330"/>
          </a:xfrm>
          <a:prstGeom prst="rect">
            <a:avLst/>
          </a:prstGeom>
          <a:noFill/>
        </p:spPr>
        <p:txBody>
          <a:bodyPr wrap="none" lIns="91440" tIns="45720" rIns="91440" bIns="45720">
            <a:spAutoFit/>
          </a:bodyPr>
          <a:lstStyle/>
          <a:p>
            <a:pPr algn="ctr"/>
            <a:r>
              <a:rPr lang="en-US" sz="5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rPr>
              <a:t>The Subtle System</a:t>
            </a:r>
          </a:p>
        </p:txBody>
      </p:sp>
      <p:pic>
        <p:nvPicPr>
          <p:cNvPr id="3" name="Picture 2" descr="hindusum.png">
            <a:extLst>
              <a:ext uri="{FF2B5EF4-FFF2-40B4-BE49-F238E27FC236}">
                <a16:creationId xmlns:a16="http://schemas.microsoft.com/office/drawing/2014/main" id="{CA80CE09-9B37-41B7-939A-32C040C81FA3}"/>
              </a:ext>
            </a:extLst>
          </p:cNvPr>
          <p:cNvPicPr>
            <a:picLocks noChangeAspect="1"/>
          </p:cNvPicPr>
          <p:nvPr/>
        </p:nvPicPr>
        <p:blipFill>
          <a:blip r:embed="rId2"/>
          <a:stretch>
            <a:fillRect/>
          </a:stretch>
        </p:blipFill>
        <p:spPr>
          <a:xfrm>
            <a:off x="3054610" y="1603912"/>
            <a:ext cx="5381648" cy="5137028"/>
          </a:xfrm>
          <a:prstGeom prst="rect">
            <a:avLst/>
          </a:prstGeom>
        </p:spPr>
      </p:pic>
    </p:spTree>
    <p:extLst>
      <p:ext uri="{BB962C8B-B14F-4D97-AF65-F5344CB8AC3E}">
        <p14:creationId xmlns:p14="http://schemas.microsoft.com/office/powerpoint/2010/main" val="42053881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324517-7E56-4F2F-B530-1BAF377D2C3F}"/>
              </a:ext>
            </a:extLst>
          </p:cNvPr>
          <p:cNvSpPr/>
          <p:nvPr/>
        </p:nvSpPr>
        <p:spPr>
          <a:xfrm>
            <a:off x="551613" y="1592517"/>
            <a:ext cx="4110328" cy="4154984"/>
          </a:xfrm>
          <a:prstGeom prst="rect">
            <a:avLst/>
          </a:prstGeom>
          <a:noFill/>
        </p:spPr>
        <p:txBody>
          <a:bodyPr wrap="square" lIns="91440" tIns="45720" rIns="91440" bIns="45720">
            <a:spAutoFit/>
          </a:bodyPr>
          <a:lstStyle/>
          <a:p>
            <a:r>
              <a:rPr lang="en-IN" sz="2400" dirty="0">
                <a:solidFill>
                  <a:srgbClr val="FF0000"/>
                </a:solidFill>
                <a:latin typeface="Calibri" panose="020F0502020204030204" pitchFamily="34" charset="0"/>
                <a:cs typeface="Calibri" panose="020F0502020204030204" pitchFamily="34" charset="0"/>
              </a:rPr>
              <a:t>Sahaja Yoga meditation </a:t>
            </a:r>
            <a:r>
              <a:rPr lang="en-IN" sz="2400" dirty="0">
                <a:latin typeface="Calibri" panose="020F0502020204030204" pitchFamily="34" charset="0"/>
                <a:cs typeface="Calibri" panose="020F0502020204030204" pitchFamily="34" charset="0"/>
              </a:rPr>
              <a:t>harnesses the power of the inner energy already within you known as the </a:t>
            </a:r>
            <a:r>
              <a:rPr lang="en-IN" sz="2400" i="1" dirty="0">
                <a:latin typeface="Calibri" panose="020F0502020204030204" pitchFamily="34" charset="0"/>
                <a:cs typeface="Calibri" panose="020F0502020204030204" pitchFamily="34" charset="0"/>
              </a:rPr>
              <a:t>subtle energy</a:t>
            </a:r>
            <a:r>
              <a:rPr lang="en-IN" sz="2400" dirty="0">
                <a:latin typeface="Calibri" panose="020F0502020204030204" pitchFamily="34" charset="0"/>
                <a:cs typeface="Calibri" panose="020F0502020204030204" pitchFamily="34" charset="0"/>
              </a:rPr>
              <a:t>, or </a:t>
            </a:r>
            <a:r>
              <a:rPr lang="en-IN" sz="2400" i="1" dirty="0">
                <a:latin typeface="Calibri" panose="020F0502020204030204" pitchFamily="34" charset="0"/>
                <a:cs typeface="Calibri" panose="020F0502020204030204" pitchFamily="34" charset="0"/>
              </a:rPr>
              <a:t>Kundalini</a:t>
            </a:r>
            <a:r>
              <a:rPr lang="en-IN" sz="2400" dirty="0">
                <a:latin typeface="Calibri" panose="020F0502020204030204" pitchFamily="34" charset="0"/>
                <a:cs typeface="Calibri" panose="020F0502020204030204" pitchFamily="34" charset="0"/>
              </a:rPr>
              <a:t> energy. This inner energy system includes a complete system of energy channels and energy </a:t>
            </a:r>
            <a:r>
              <a:rPr lang="en-IN" sz="2400" dirty="0" err="1">
                <a:latin typeface="Calibri" panose="020F0502020204030204" pitchFamily="34" charset="0"/>
                <a:cs typeface="Calibri" panose="020F0502020204030204" pitchFamily="34" charset="0"/>
              </a:rPr>
              <a:t>centers</a:t>
            </a:r>
            <a:r>
              <a:rPr lang="en-IN" sz="2400" dirty="0">
                <a:latin typeface="Calibri" panose="020F0502020204030204" pitchFamily="34" charset="0"/>
                <a:cs typeface="Calibri" panose="020F0502020204030204" pitchFamily="34" charset="0"/>
              </a:rPr>
              <a:t>, or chakras, each of which is associated with specific human characteristics and traits.</a:t>
            </a:r>
            <a:endParaRPr lang="en-US" sz="2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panose="020F0502020204030204" pitchFamily="34" charset="0"/>
              <a:cs typeface="Calibri" panose="020F0502020204030204" pitchFamily="34" charset="0"/>
            </a:endParaRPr>
          </a:p>
        </p:txBody>
      </p:sp>
      <p:pic>
        <p:nvPicPr>
          <p:cNvPr id="5" name="Picture 4" descr="sublte-system.jpg">
            <a:extLst>
              <a:ext uri="{FF2B5EF4-FFF2-40B4-BE49-F238E27FC236}">
                <a16:creationId xmlns:a16="http://schemas.microsoft.com/office/drawing/2014/main" id="{734D6EDC-21F8-4866-8150-15724B1C751B}"/>
              </a:ext>
            </a:extLst>
          </p:cNvPr>
          <p:cNvPicPr>
            <a:picLocks noChangeAspect="1"/>
          </p:cNvPicPr>
          <p:nvPr/>
        </p:nvPicPr>
        <p:blipFill>
          <a:blip r:embed="rId2"/>
          <a:stretch>
            <a:fillRect/>
          </a:stretch>
        </p:blipFill>
        <p:spPr>
          <a:xfrm>
            <a:off x="5255074" y="895752"/>
            <a:ext cx="6385313" cy="5717083"/>
          </a:xfrm>
          <a:prstGeom prst="rect">
            <a:avLst/>
          </a:prstGeom>
        </p:spPr>
      </p:pic>
    </p:spTree>
    <p:extLst>
      <p:ext uri="{BB962C8B-B14F-4D97-AF65-F5344CB8AC3E}">
        <p14:creationId xmlns:p14="http://schemas.microsoft.com/office/powerpoint/2010/main" val="1999693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92824E-63BB-458D-8BE9-E30E9D57BE88}"/>
              </a:ext>
            </a:extLst>
          </p:cNvPr>
          <p:cNvSpPr txBox="1"/>
          <p:nvPr/>
        </p:nvSpPr>
        <p:spPr>
          <a:xfrm>
            <a:off x="871714" y="1393017"/>
            <a:ext cx="5224286" cy="4524315"/>
          </a:xfrm>
          <a:prstGeom prst="rect">
            <a:avLst/>
          </a:prstGeom>
          <a:noFill/>
        </p:spPr>
        <p:txBody>
          <a:bodyPr wrap="square" rtlCol="0">
            <a:spAutoFit/>
          </a:bodyPr>
          <a:lstStyle/>
          <a:p>
            <a:r>
              <a:rPr lang="en-IN" b="1" dirty="0">
                <a:solidFill>
                  <a:schemeClr val="accent6">
                    <a:lumMod val="75000"/>
                  </a:schemeClr>
                </a:solidFill>
                <a:latin typeface="Calibri" panose="020F0502020204030204" pitchFamily="34" charset="0"/>
                <a:cs typeface="Calibri" panose="020F0502020204030204" pitchFamily="34" charset="0"/>
              </a:rPr>
              <a:t>The subtle energy system is comprised of the following key components:</a:t>
            </a:r>
          </a:p>
          <a:p>
            <a:endParaRPr lang="en-IN" dirty="0">
              <a:latin typeface="Calibri" panose="020F0502020204030204" pitchFamily="34" charset="0"/>
              <a:cs typeface="Calibri" panose="020F0502020204030204" pitchFamily="34" charset="0"/>
            </a:endParaRPr>
          </a:p>
          <a:p>
            <a:r>
              <a:rPr lang="en-IN" b="1" dirty="0">
                <a:latin typeface="Calibri" panose="020F0502020204030204" pitchFamily="34" charset="0"/>
                <a:cs typeface="Calibri" panose="020F0502020204030204" pitchFamily="34" charset="0"/>
              </a:rPr>
              <a:t>Inner energy (</a:t>
            </a:r>
            <a:r>
              <a:rPr lang="en-IN" b="1" dirty="0" err="1">
                <a:latin typeface="Calibri" panose="020F0502020204030204" pitchFamily="34" charset="0"/>
                <a:cs typeface="Calibri" panose="020F0502020204030204" pitchFamily="34" charset="0"/>
              </a:rPr>
              <a:t>Kundalini</a:t>
            </a:r>
            <a:r>
              <a:rPr lang="en-IN" b="1" dirty="0">
                <a:latin typeface="Calibri" panose="020F0502020204030204" pitchFamily="34" charset="0"/>
                <a:cs typeface="Calibri" panose="020F0502020204030204" pitchFamily="34" charset="0"/>
              </a:rPr>
              <a:t>)</a:t>
            </a:r>
            <a:r>
              <a:rPr lang="en-IN" dirty="0">
                <a:latin typeface="Calibri" panose="020F0502020204030204" pitchFamily="34" charset="0"/>
                <a:cs typeface="Calibri" panose="020F0502020204030204" pitchFamily="34" charset="0"/>
              </a:rPr>
              <a:t> — a vital, living energy that lies dormant in the sacrum bone and can be awakened through meditation.</a:t>
            </a:r>
          </a:p>
          <a:p>
            <a:endParaRPr lang="en-IN" dirty="0">
              <a:latin typeface="Calibri" panose="020F0502020204030204" pitchFamily="34" charset="0"/>
              <a:cs typeface="Calibri" panose="020F0502020204030204" pitchFamily="34" charset="0"/>
            </a:endParaRPr>
          </a:p>
          <a:p>
            <a:r>
              <a:rPr lang="en-IN" b="1" dirty="0">
                <a:latin typeface="Calibri" panose="020F0502020204030204" pitchFamily="34" charset="0"/>
                <a:cs typeface="Calibri" panose="020F0502020204030204" pitchFamily="34" charset="0"/>
              </a:rPr>
              <a:t>3 energy channels</a:t>
            </a:r>
            <a:r>
              <a:rPr lang="en-IN" dirty="0">
                <a:latin typeface="Calibri" panose="020F0502020204030204" pitchFamily="34" charset="0"/>
                <a:cs typeface="Calibri" panose="020F0502020204030204" pitchFamily="34" charset="0"/>
              </a:rPr>
              <a:t> that correspond to the nervous systems in our body.</a:t>
            </a:r>
          </a:p>
          <a:p>
            <a:endParaRPr lang="en-IN" dirty="0">
              <a:latin typeface="Calibri" panose="020F0502020204030204" pitchFamily="34" charset="0"/>
              <a:cs typeface="Calibri" panose="020F0502020204030204" pitchFamily="34" charset="0"/>
            </a:endParaRPr>
          </a:p>
          <a:p>
            <a:r>
              <a:rPr lang="en-IN" dirty="0">
                <a:latin typeface="Calibri" panose="020F0502020204030204" pitchFamily="34" charset="0"/>
                <a:cs typeface="Calibri" panose="020F0502020204030204" pitchFamily="34" charset="0"/>
              </a:rPr>
              <a:t>7 primary </a:t>
            </a:r>
            <a:r>
              <a:rPr lang="en-IN" b="1" dirty="0">
                <a:latin typeface="Calibri" panose="020F0502020204030204" pitchFamily="34" charset="0"/>
                <a:cs typeface="Calibri" panose="020F0502020204030204" pitchFamily="34" charset="0"/>
              </a:rPr>
              <a:t>chakras</a:t>
            </a:r>
            <a:r>
              <a:rPr lang="en-IN" dirty="0">
                <a:latin typeface="Calibri" panose="020F0502020204030204" pitchFamily="34" charset="0"/>
                <a:cs typeface="Calibri" panose="020F0502020204030204" pitchFamily="34" charset="0"/>
              </a:rPr>
              <a:t> or </a:t>
            </a:r>
            <a:r>
              <a:rPr lang="en-IN" b="1" dirty="0">
                <a:latin typeface="Calibri" panose="020F0502020204030204" pitchFamily="34" charset="0"/>
                <a:cs typeface="Calibri" panose="020F0502020204030204" pitchFamily="34" charset="0"/>
              </a:rPr>
              <a:t>energy </a:t>
            </a:r>
            <a:r>
              <a:rPr lang="en-IN" b="1" dirty="0" err="1">
                <a:latin typeface="Calibri" panose="020F0502020204030204" pitchFamily="34" charset="0"/>
                <a:cs typeface="Calibri" panose="020F0502020204030204" pitchFamily="34" charset="0"/>
              </a:rPr>
              <a:t>centers</a:t>
            </a:r>
            <a:r>
              <a:rPr lang="en-IN" dirty="0">
                <a:latin typeface="Calibri" panose="020F0502020204030204" pitchFamily="34" charset="0"/>
                <a:cs typeface="Calibri" panose="020F0502020204030204" pitchFamily="34" charset="0"/>
              </a:rPr>
              <a:t> that correspond to the main nerve plexuses in the spinal column.</a:t>
            </a:r>
          </a:p>
          <a:p>
            <a:endParaRPr lang="en-IN" dirty="0">
              <a:latin typeface="Calibri" panose="020F0502020204030204" pitchFamily="34" charset="0"/>
              <a:cs typeface="Calibri" panose="020F0502020204030204" pitchFamily="34" charset="0"/>
            </a:endParaRPr>
          </a:p>
          <a:p>
            <a:r>
              <a:rPr lang="en-IN" dirty="0">
                <a:latin typeface="Calibri" panose="020F0502020204030204" pitchFamily="34" charset="0"/>
                <a:cs typeface="Calibri" panose="020F0502020204030204" pitchFamily="34" charset="0"/>
              </a:rPr>
              <a:t>The subtle </a:t>
            </a:r>
            <a:r>
              <a:rPr lang="en-IN" b="1" dirty="0">
                <a:latin typeface="Calibri" panose="020F0502020204030204" pitchFamily="34" charset="0"/>
                <a:cs typeface="Calibri" panose="020F0502020204030204" pitchFamily="34" charset="0"/>
              </a:rPr>
              <a:t>Inner Self</a:t>
            </a:r>
            <a:r>
              <a:rPr lang="en-IN" dirty="0">
                <a:latin typeface="Calibri" panose="020F0502020204030204" pitchFamily="34" charset="0"/>
                <a:cs typeface="Calibri" panose="020F0502020204030204" pitchFamily="34" charset="0"/>
              </a:rPr>
              <a:t> or the </a:t>
            </a:r>
            <a:r>
              <a:rPr lang="en-IN" b="1" dirty="0">
                <a:latin typeface="Calibri" panose="020F0502020204030204" pitchFamily="34" charset="0"/>
                <a:cs typeface="Calibri" panose="020F0502020204030204" pitchFamily="34" charset="0"/>
              </a:rPr>
              <a:t>Spirit</a:t>
            </a:r>
            <a:endParaRPr lang="en-IN" dirty="0">
              <a:latin typeface="Calibri" panose="020F0502020204030204" pitchFamily="34" charset="0"/>
              <a:cs typeface="Calibri" panose="020F0502020204030204" pitchFamily="34" charset="0"/>
            </a:endParaRPr>
          </a:p>
          <a:p>
            <a:r>
              <a:rPr lang="en-IN" dirty="0">
                <a:latin typeface="Calibri" panose="020F0502020204030204" pitchFamily="34" charset="0"/>
                <a:cs typeface="Calibri" panose="020F0502020204030204" pitchFamily="34" charset="0"/>
              </a:rPr>
              <a:t> </a:t>
            </a:r>
          </a:p>
          <a:p>
            <a:endParaRPr lang="en-IN" dirty="0">
              <a:latin typeface="Calibri" panose="020F0502020204030204" pitchFamily="34" charset="0"/>
              <a:cs typeface="Calibri" panose="020F0502020204030204" pitchFamily="34" charset="0"/>
            </a:endParaRPr>
          </a:p>
        </p:txBody>
      </p:sp>
      <p:pic>
        <p:nvPicPr>
          <p:cNvPr id="3" name="Picture 2" descr="chart_chart_sm.png">
            <a:extLst>
              <a:ext uri="{FF2B5EF4-FFF2-40B4-BE49-F238E27FC236}">
                <a16:creationId xmlns:a16="http://schemas.microsoft.com/office/drawing/2014/main" id="{6FCDED8F-CC7D-4179-BF43-CC32CD0BD397}"/>
              </a:ext>
            </a:extLst>
          </p:cNvPr>
          <p:cNvPicPr>
            <a:picLocks noChangeAspect="1"/>
          </p:cNvPicPr>
          <p:nvPr/>
        </p:nvPicPr>
        <p:blipFill>
          <a:blip r:embed="rId2"/>
          <a:stretch>
            <a:fillRect/>
          </a:stretch>
        </p:blipFill>
        <p:spPr>
          <a:xfrm>
            <a:off x="6650985" y="1134836"/>
            <a:ext cx="4734189" cy="4782496"/>
          </a:xfrm>
          <a:prstGeom prst="rect">
            <a:avLst/>
          </a:prstGeom>
        </p:spPr>
      </p:pic>
    </p:spTree>
    <p:extLst>
      <p:ext uri="{BB962C8B-B14F-4D97-AF65-F5344CB8AC3E}">
        <p14:creationId xmlns:p14="http://schemas.microsoft.com/office/powerpoint/2010/main" val="9272828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3-3.png">
            <a:extLst>
              <a:ext uri="{FF2B5EF4-FFF2-40B4-BE49-F238E27FC236}">
                <a16:creationId xmlns:a16="http://schemas.microsoft.com/office/drawing/2014/main" id="{F6C5BE39-8DE3-4C9E-BF8A-EF8BF00EF6E3}"/>
              </a:ext>
            </a:extLst>
          </p:cNvPr>
          <p:cNvPicPr>
            <a:picLocks noChangeAspect="1"/>
          </p:cNvPicPr>
          <p:nvPr/>
        </p:nvPicPr>
        <p:blipFill>
          <a:blip r:embed="rId2"/>
          <a:stretch>
            <a:fillRect/>
          </a:stretch>
        </p:blipFill>
        <p:spPr>
          <a:xfrm>
            <a:off x="10808483" y="2346002"/>
            <a:ext cx="1099659" cy="1082998"/>
          </a:xfrm>
          <a:prstGeom prst="rect">
            <a:avLst/>
          </a:prstGeom>
        </p:spPr>
      </p:pic>
      <p:sp>
        <p:nvSpPr>
          <p:cNvPr id="3" name="TextBox 2">
            <a:extLst>
              <a:ext uri="{FF2B5EF4-FFF2-40B4-BE49-F238E27FC236}">
                <a16:creationId xmlns:a16="http://schemas.microsoft.com/office/drawing/2014/main" id="{469600BF-FE3F-4CFF-88A5-1CE3173E247C}"/>
              </a:ext>
            </a:extLst>
          </p:cNvPr>
          <p:cNvSpPr txBox="1"/>
          <p:nvPr/>
        </p:nvSpPr>
        <p:spPr>
          <a:xfrm>
            <a:off x="1061606" y="1508868"/>
            <a:ext cx="5504086" cy="4247317"/>
          </a:xfrm>
          <a:prstGeom prst="rect">
            <a:avLst/>
          </a:prstGeom>
          <a:noFill/>
        </p:spPr>
        <p:txBody>
          <a:bodyPr wrap="square" rtlCol="0">
            <a:spAutoFit/>
          </a:bodyPr>
          <a:lstStyle/>
          <a:p>
            <a:r>
              <a:rPr lang="en-IN" b="1" dirty="0">
                <a:solidFill>
                  <a:schemeClr val="accent6">
                    <a:lumMod val="75000"/>
                  </a:schemeClr>
                </a:solidFill>
                <a:latin typeface="Calibri" panose="020F0502020204030204" pitchFamily="34" charset="0"/>
                <a:cs typeface="Calibri" panose="020F0502020204030204" pitchFamily="34" charset="0"/>
              </a:rPr>
              <a:t>The Kundalini is like the germinating principle in the seed - </a:t>
            </a:r>
            <a:r>
              <a:rPr lang="en-IN" dirty="0">
                <a:latin typeface="Calibri" panose="020F0502020204030204" pitchFamily="34" charset="0"/>
                <a:cs typeface="Calibri" panose="020F0502020204030204" pitchFamily="34" charset="0"/>
              </a:rPr>
              <a:t>a reflection of the divine energy in us. </a:t>
            </a:r>
            <a:r>
              <a:rPr lang="en-IN" b="1" dirty="0">
                <a:solidFill>
                  <a:schemeClr val="accent6">
                    <a:lumMod val="75000"/>
                  </a:schemeClr>
                </a:solidFill>
                <a:latin typeface="Calibri" panose="020F0502020204030204" pitchFamily="34" charset="0"/>
                <a:cs typeface="Calibri" panose="020F0502020204030204" pitchFamily="34" charset="0"/>
              </a:rPr>
              <a:t>The three energy channels </a:t>
            </a:r>
            <a:r>
              <a:rPr lang="en-IN" dirty="0">
                <a:latin typeface="Calibri" panose="020F0502020204030204" pitchFamily="34" charset="0"/>
                <a:cs typeface="Calibri" panose="020F0502020204030204" pitchFamily="34" charset="0"/>
              </a:rPr>
              <a:t>represent the past, present and future and capture the history of our being, as well as the physical and mental drivers (right channel) and emotional drivers (left channel). </a:t>
            </a:r>
          </a:p>
          <a:p>
            <a:endParaRPr lang="en-IN" b="1" dirty="0">
              <a:solidFill>
                <a:schemeClr val="accent6">
                  <a:lumMod val="75000"/>
                </a:schemeClr>
              </a:solidFill>
              <a:latin typeface="Calibri" panose="020F0502020204030204" pitchFamily="34" charset="0"/>
              <a:cs typeface="Calibri" panose="020F0502020204030204" pitchFamily="34" charset="0"/>
            </a:endParaRPr>
          </a:p>
          <a:p>
            <a:r>
              <a:rPr lang="en-IN" b="1" dirty="0">
                <a:solidFill>
                  <a:schemeClr val="accent6">
                    <a:lumMod val="75000"/>
                  </a:schemeClr>
                </a:solidFill>
                <a:latin typeface="Calibri" panose="020F0502020204030204" pitchFamily="34" charset="0"/>
                <a:cs typeface="Calibri" panose="020F0502020204030204" pitchFamily="34" charset="0"/>
              </a:rPr>
              <a:t>The energy </a:t>
            </a:r>
            <a:r>
              <a:rPr lang="en-IN" b="1" dirty="0" err="1">
                <a:solidFill>
                  <a:schemeClr val="accent6">
                    <a:lumMod val="75000"/>
                  </a:schemeClr>
                </a:solidFill>
                <a:latin typeface="Calibri" panose="020F0502020204030204" pitchFamily="34" charset="0"/>
                <a:cs typeface="Calibri" panose="020F0502020204030204" pitchFamily="34" charset="0"/>
              </a:rPr>
              <a:t>centers</a:t>
            </a:r>
            <a:r>
              <a:rPr lang="en-IN" b="1" dirty="0">
                <a:solidFill>
                  <a:schemeClr val="accent6">
                    <a:lumMod val="75000"/>
                  </a:schemeClr>
                </a:solidFill>
                <a:latin typeface="Calibri" panose="020F0502020204030204" pitchFamily="34" charset="0"/>
                <a:cs typeface="Calibri" panose="020F0502020204030204" pitchFamily="34" charset="0"/>
              </a:rPr>
              <a:t> </a:t>
            </a:r>
            <a:r>
              <a:rPr lang="en-IN" dirty="0">
                <a:latin typeface="Calibri" panose="020F0502020204030204" pitchFamily="34" charset="0"/>
                <a:cs typeface="Calibri" panose="020F0502020204030204" pitchFamily="34" charset="0"/>
              </a:rPr>
              <a:t>are the accumulators of qualities and traits within us. </a:t>
            </a:r>
            <a:r>
              <a:rPr lang="en-IN" b="1" dirty="0">
                <a:solidFill>
                  <a:schemeClr val="accent6">
                    <a:lumMod val="75000"/>
                  </a:schemeClr>
                </a:solidFill>
                <a:latin typeface="Calibri" panose="020F0502020204030204" pitchFamily="34" charset="0"/>
                <a:cs typeface="Calibri" panose="020F0502020204030204" pitchFamily="34" charset="0"/>
              </a:rPr>
              <a:t>And the Spirit is our ultimate soul, or root of our existence</a:t>
            </a:r>
            <a:r>
              <a:rPr lang="en-IN" dirty="0">
                <a:latin typeface="Calibri" panose="020F0502020204030204" pitchFamily="34" charset="0"/>
                <a:cs typeface="Calibri" panose="020F0502020204030204" pitchFamily="34" charset="0"/>
              </a:rPr>
              <a:t>. </a:t>
            </a:r>
          </a:p>
          <a:p>
            <a:endParaRPr lang="en-IN" dirty="0">
              <a:latin typeface="Calibri" panose="020F0502020204030204" pitchFamily="34" charset="0"/>
              <a:cs typeface="Calibri" panose="020F0502020204030204" pitchFamily="34" charset="0"/>
            </a:endParaRPr>
          </a:p>
          <a:p>
            <a:r>
              <a:rPr lang="en-IN" b="1" dirty="0">
                <a:latin typeface="Calibri" panose="020F0502020204030204" pitchFamily="34" charset="0"/>
                <a:cs typeface="Calibri" panose="020F0502020204030204" pitchFamily="34" charset="0"/>
              </a:rPr>
              <a:t>These key energy system components work in synchronicity </a:t>
            </a:r>
            <a:r>
              <a:rPr lang="en-IN" dirty="0">
                <a:latin typeface="Calibri" panose="020F0502020204030204" pitchFamily="34" charset="0"/>
                <a:cs typeface="Calibri" panose="020F0502020204030204" pitchFamily="34" charset="0"/>
              </a:rPr>
              <a:t>to drive every aspect of our well-being — cognitive, emotional, physical and spiritual. </a:t>
            </a:r>
          </a:p>
          <a:p>
            <a:endParaRPr lang="en-IN" dirty="0">
              <a:latin typeface="Calibri" panose="020F0502020204030204" pitchFamily="34" charset="0"/>
              <a:cs typeface="Calibri" panose="020F0502020204030204" pitchFamily="34" charset="0"/>
            </a:endParaRPr>
          </a:p>
        </p:txBody>
      </p:sp>
      <p:pic>
        <p:nvPicPr>
          <p:cNvPr id="4" name="Picture 3" descr="sahajass.jpeg">
            <a:extLst>
              <a:ext uri="{FF2B5EF4-FFF2-40B4-BE49-F238E27FC236}">
                <a16:creationId xmlns:a16="http://schemas.microsoft.com/office/drawing/2014/main" id="{58A52271-3205-43F0-8BED-281DB5F73E33}"/>
              </a:ext>
            </a:extLst>
          </p:cNvPr>
          <p:cNvPicPr>
            <a:picLocks noChangeAspect="1"/>
          </p:cNvPicPr>
          <p:nvPr/>
        </p:nvPicPr>
        <p:blipFill>
          <a:blip r:embed="rId3"/>
          <a:stretch>
            <a:fillRect/>
          </a:stretch>
        </p:blipFill>
        <p:spPr>
          <a:xfrm>
            <a:off x="7932756" y="754424"/>
            <a:ext cx="2608322" cy="2674576"/>
          </a:xfrm>
          <a:prstGeom prst="rect">
            <a:avLst/>
          </a:prstGeom>
          <a:ln>
            <a:solidFill>
              <a:schemeClr val="tx1"/>
            </a:solidFill>
          </a:ln>
        </p:spPr>
      </p:pic>
      <p:sp>
        <p:nvSpPr>
          <p:cNvPr id="5" name="Rectangle 4">
            <a:extLst>
              <a:ext uri="{FF2B5EF4-FFF2-40B4-BE49-F238E27FC236}">
                <a16:creationId xmlns:a16="http://schemas.microsoft.com/office/drawing/2014/main" id="{F2B876DF-302C-430A-99EF-C7BE4159435E}"/>
              </a:ext>
            </a:extLst>
          </p:cNvPr>
          <p:cNvSpPr/>
          <p:nvPr/>
        </p:nvSpPr>
        <p:spPr>
          <a:xfrm>
            <a:off x="821635" y="598603"/>
            <a:ext cx="4500562" cy="769441"/>
          </a:xfrm>
          <a:prstGeom prst="rect">
            <a:avLst/>
          </a:prstGeom>
          <a:noFill/>
        </p:spPr>
        <p:txBody>
          <a:bodyPr wrap="square" lIns="91440" tIns="45720" rIns="91440" bIns="45720">
            <a:spAutoFit/>
          </a:bodyPr>
          <a:lstStyle/>
          <a:p>
            <a:pPr algn="ctr"/>
            <a:r>
              <a:rPr lang="en-US" sz="4400" b="1" cap="none" spc="0" dirty="0">
                <a:ln w="1905"/>
                <a:solidFill>
                  <a:schemeClr val="accent4">
                    <a:lumMod val="75000"/>
                  </a:schemeClr>
                </a:solidFill>
                <a:effectLst>
                  <a:innerShdw blurRad="69850" dist="43180" dir="5400000">
                    <a:srgbClr val="000000">
                      <a:alpha val="65000"/>
                    </a:srgbClr>
                  </a:innerShdw>
                </a:effectLst>
              </a:rPr>
              <a:t>Subtle System</a:t>
            </a:r>
          </a:p>
        </p:txBody>
      </p:sp>
      <p:pic>
        <p:nvPicPr>
          <p:cNvPr id="1026" name="Picture 2" descr="How Do Big Plants Grow From Such Small Seeds? | Vermont Public Radio">
            <a:extLst>
              <a:ext uri="{FF2B5EF4-FFF2-40B4-BE49-F238E27FC236}">
                <a16:creationId xmlns:a16="http://schemas.microsoft.com/office/drawing/2014/main" id="{766D68B3-419E-41B7-AE45-A80BA2167C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9335" y="3563911"/>
            <a:ext cx="4485035" cy="2990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29748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DD06D02-5D27-42C2-92F3-B9EA4FFBB2FA}"/>
              </a:ext>
            </a:extLst>
          </p:cNvPr>
          <p:cNvSpPr txBox="1"/>
          <p:nvPr/>
        </p:nvSpPr>
        <p:spPr>
          <a:xfrm>
            <a:off x="928662" y="1720284"/>
            <a:ext cx="10865773" cy="4401205"/>
          </a:xfrm>
          <a:prstGeom prst="rect">
            <a:avLst/>
          </a:prstGeom>
          <a:noFill/>
        </p:spPr>
        <p:txBody>
          <a:bodyPr wrap="square" rtlCol="0">
            <a:spAutoFit/>
          </a:bodyPr>
          <a:lstStyle/>
          <a:p>
            <a:pPr marL="342900" indent="-342900">
              <a:buFont typeface="Wingdings" panose="05000000000000000000" pitchFamily="2" charset="2"/>
              <a:buChar char="v"/>
            </a:pPr>
            <a:r>
              <a:rPr lang="en-IN" sz="2000" dirty="0"/>
              <a:t>The </a:t>
            </a:r>
            <a:r>
              <a:rPr lang="en-IN" sz="2000" dirty="0" err="1"/>
              <a:t>Kundalini</a:t>
            </a:r>
            <a:r>
              <a:rPr lang="en-IN" sz="2000" dirty="0"/>
              <a:t> is the primordial energy — the source of all energy. </a:t>
            </a:r>
          </a:p>
          <a:p>
            <a:pPr marL="342900" indent="-342900">
              <a:buFont typeface="Wingdings" panose="05000000000000000000" pitchFamily="2" charset="2"/>
              <a:buChar char="v"/>
            </a:pPr>
            <a:r>
              <a:rPr lang="en-IN" sz="2000" dirty="0"/>
              <a:t>We’re all born with it and it cannot be destroyed. </a:t>
            </a:r>
          </a:p>
          <a:p>
            <a:pPr marL="342900" indent="-342900">
              <a:buFont typeface="Wingdings" panose="05000000000000000000" pitchFamily="2" charset="2"/>
              <a:buChar char="v"/>
            </a:pPr>
            <a:r>
              <a:rPr lang="en-IN" sz="2000" dirty="0"/>
              <a:t>It is a living energy that knows how to act. However, it lies dormant within each of us until it is awakened.</a:t>
            </a:r>
          </a:p>
          <a:p>
            <a:pPr marL="342900" indent="-342900">
              <a:buFont typeface="Wingdings" panose="05000000000000000000" pitchFamily="2" charset="2"/>
              <a:buChar char="v"/>
            </a:pPr>
            <a:r>
              <a:rPr lang="en-IN" sz="2000" dirty="0"/>
              <a:t> </a:t>
            </a:r>
            <a:r>
              <a:rPr lang="en-IN" sz="2000" b="1" dirty="0">
                <a:solidFill>
                  <a:srgbClr val="C00000"/>
                </a:solidFill>
              </a:rPr>
              <a:t>Sahaja Yoga meditation techniques </a:t>
            </a:r>
            <a:r>
              <a:rPr lang="en-IN" sz="2000" dirty="0"/>
              <a:t>have the capacity to awaken this energy.</a:t>
            </a:r>
          </a:p>
          <a:p>
            <a:endParaRPr lang="en-IN" sz="2000" dirty="0"/>
          </a:p>
          <a:p>
            <a:r>
              <a:rPr lang="en-IN" sz="2000" dirty="0"/>
              <a:t>We’ve known that the </a:t>
            </a:r>
            <a:r>
              <a:rPr lang="en-IN" sz="2000" dirty="0" err="1"/>
              <a:t>Kundalini</a:t>
            </a:r>
            <a:r>
              <a:rPr lang="en-IN" sz="2000" dirty="0"/>
              <a:t> energy exists for thousands of years. Meditation practitioners in ancient times documented its existence, but the vast majority struggled to explain this subtle energy, to awaken it and reliably raise it so that it actually be used in practical ways to improve their lives.</a:t>
            </a:r>
          </a:p>
          <a:p>
            <a:endParaRPr lang="en-IN" sz="2000" dirty="0"/>
          </a:p>
          <a:p>
            <a:r>
              <a:rPr lang="en-IN" sz="2000" dirty="0"/>
              <a:t>A the time of our birth, the inner </a:t>
            </a:r>
            <a:r>
              <a:rPr lang="en-IN" sz="2000" dirty="0" err="1"/>
              <a:t>Kundalini</a:t>
            </a:r>
            <a:r>
              <a:rPr lang="en-IN" sz="2000" dirty="0"/>
              <a:t> energy passes through the brain and creates a vast, intricate system of energy channels and energy </a:t>
            </a:r>
            <a:r>
              <a:rPr lang="en-IN" sz="2000" dirty="0" err="1"/>
              <a:t>centers</a:t>
            </a:r>
            <a:r>
              <a:rPr lang="en-IN" sz="2000" dirty="0"/>
              <a:t> throughout the </a:t>
            </a:r>
            <a:r>
              <a:rPr lang="en-IN" sz="2000" b="1" dirty="0">
                <a:solidFill>
                  <a:srgbClr val="C00000"/>
                </a:solidFill>
              </a:rPr>
              <a:t>central nervous system</a:t>
            </a:r>
            <a:r>
              <a:rPr lang="en-IN" sz="2000" dirty="0"/>
              <a:t>. Once awakened, this energy flows throughout the body via the 3 main energy channels, or </a:t>
            </a:r>
            <a:r>
              <a:rPr lang="en-IN" sz="2000" dirty="0" err="1"/>
              <a:t>nadis</a:t>
            </a:r>
            <a:r>
              <a:rPr lang="en-IN" sz="2000" dirty="0"/>
              <a:t>, flowing up through 7 principal energy </a:t>
            </a:r>
            <a:r>
              <a:rPr lang="en-IN" sz="2000" dirty="0" err="1"/>
              <a:t>centers</a:t>
            </a:r>
            <a:r>
              <a:rPr lang="en-IN" sz="2000" dirty="0"/>
              <a:t>, or chakras.</a:t>
            </a:r>
          </a:p>
        </p:txBody>
      </p:sp>
      <p:sp>
        <p:nvSpPr>
          <p:cNvPr id="5" name="Rectangle 4">
            <a:extLst>
              <a:ext uri="{FF2B5EF4-FFF2-40B4-BE49-F238E27FC236}">
                <a16:creationId xmlns:a16="http://schemas.microsoft.com/office/drawing/2014/main" id="{71D4B5CA-E1E3-4689-A32A-8250E0E40817}"/>
              </a:ext>
            </a:extLst>
          </p:cNvPr>
          <p:cNvSpPr/>
          <p:nvPr/>
        </p:nvSpPr>
        <p:spPr>
          <a:xfrm>
            <a:off x="1710540" y="601916"/>
            <a:ext cx="6225230"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IN" sz="5400" b="1" cap="none" spc="0" dirty="0">
                <a:ln w="11430"/>
                <a:solidFill>
                  <a:srgbClr val="C00000"/>
                </a:solidFill>
                <a:effectLst>
                  <a:outerShdw blurRad="80000" dist="40000" dir="5040000" algn="tl">
                    <a:srgbClr val="000000">
                      <a:alpha val="30000"/>
                    </a:srgbClr>
                  </a:outerShdw>
                </a:effectLst>
              </a:rPr>
              <a:t>The </a:t>
            </a:r>
            <a:r>
              <a:rPr lang="en-IN" sz="5400" b="1" cap="none" spc="0" dirty="0" err="1">
                <a:ln w="11430"/>
                <a:solidFill>
                  <a:srgbClr val="C00000"/>
                </a:solidFill>
                <a:effectLst>
                  <a:outerShdw blurRad="80000" dist="40000" dir="5040000" algn="tl">
                    <a:srgbClr val="000000">
                      <a:alpha val="30000"/>
                    </a:srgbClr>
                  </a:outerShdw>
                </a:effectLst>
              </a:rPr>
              <a:t>Kundalini</a:t>
            </a:r>
            <a:r>
              <a:rPr lang="en-IN" sz="5400" b="1" cap="none" spc="0" dirty="0">
                <a:ln w="11430"/>
                <a:solidFill>
                  <a:srgbClr val="C00000"/>
                </a:solidFill>
                <a:effectLst>
                  <a:outerShdw blurRad="80000" dist="40000" dir="5040000" algn="tl">
                    <a:srgbClr val="000000">
                      <a:alpha val="30000"/>
                    </a:srgbClr>
                  </a:outerShdw>
                </a:effectLst>
              </a:rPr>
              <a:t> Energy</a:t>
            </a:r>
          </a:p>
        </p:txBody>
      </p:sp>
      <p:pic>
        <p:nvPicPr>
          <p:cNvPr id="6" name="Picture 5" descr="logo3-3.png">
            <a:extLst>
              <a:ext uri="{FF2B5EF4-FFF2-40B4-BE49-F238E27FC236}">
                <a16:creationId xmlns:a16="http://schemas.microsoft.com/office/drawing/2014/main" id="{35ADBFA2-4436-4D13-8966-A5B5478ADA01}"/>
              </a:ext>
            </a:extLst>
          </p:cNvPr>
          <p:cNvPicPr>
            <a:picLocks noChangeAspect="1"/>
          </p:cNvPicPr>
          <p:nvPr/>
        </p:nvPicPr>
        <p:blipFill>
          <a:blip r:embed="rId2"/>
          <a:stretch>
            <a:fillRect/>
          </a:stretch>
        </p:blipFill>
        <p:spPr>
          <a:xfrm>
            <a:off x="8195867" y="539767"/>
            <a:ext cx="1099659" cy="1082998"/>
          </a:xfrm>
          <a:prstGeom prst="rect">
            <a:avLst/>
          </a:prstGeom>
        </p:spPr>
      </p:pic>
    </p:spTree>
    <p:extLst>
      <p:ext uri="{BB962C8B-B14F-4D97-AF65-F5344CB8AC3E}">
        <p14:creationId xmlns:p14="http://schemas.microsoft.com/office/powerpoint/2010/main" val="17718607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01BC2-AFCE-4E99-8298-AFCA92818145}"/>
              </a:ext>
            </a:extLst>
          </p:cNvPr>
          <p:cNvSpPr>
            <a:spLocks noGrp="1"/>
          </p:cNvSpPr>
          <p:nvPr>
            <p:ph type="title"/>
          </p:nvPr>
        </p:nvSpPr>
        <p:spPr>
          <a:xfrm>
            <a:off x="581192" y="0"/>
            <a:ext cx="11029616" cy="1188720"/>
          </a:xfrm>
        </p:spPr>
        <p:txBody>
          <a:bodyPr/>
          <a:lstStyle/>
          <a:p>
            <a:r>
              <a:rPr lang="en-IN" b="1" dirty="0">
                <a:solidFill>
                  <a:schemeClr val="accent4">
                    <a:lumMod val="75000"/>
                  </a:schemeClr>
                </a:solidFill>
              </a:rPr>
              <a:t>Topics to Cover</a:t>
            </a:r>
          </a:p>
        </p:txBody>
      </p:sp>
      <p:sp>
        <p:nvSpPr>
          <p:cNvPr id="3" name="Content Placeholder 2">
            <a:extLst>
              <a:ext uri="{FF2B5EF4-FFF2-40B4-BE49-F238E27FC236}">
                <a16:creationId xmlns:a16="http://schemas.microsoft.com/office/drawing/2014/main" id="{DC4EC11B-8324-4C0A-8178-B86A808193EF}"/>
              </a:ext>
            </a:extLst>
          </p:cNvPr>
          <p:cNvSpPr>
            <a:spLocks noGrp="1"/>
          </p:cNvSpPr>
          <p:nvPr>
            <p:ph idx="1"/>
          </p:nvPr>
        </p:nvSpPr>
        <p:spPr>
          <a:xfrm>
            <a:off x="488427" y="1744516"/>
            <a:ext cx="11610808" cy="4523762"/>
          </a:xfrm>
        </p:spPr>
        <p:txBody>
          <a:bodyPr>
            <a:normAutofit/>
          </a:bodyPr>
          <a:lstStyle/>
          <a:p>
            <a:r>
              <a:rPr lang="en-IN" sz="2400" dirty="0">
                <a:solidFill>
                  <a:srgbClr val="002060"/>
                </a:solidFill>
              </a:rPr>
              <a:t>Types of Yoga</a:t>
            </a:r>
          </a:p>
          <a:p>
            <a:r>
              <a:rPr lang="en-IN" sz="2400" dirty="0">
                <a:solidFill>
                  <a:srgbClr val="002060"/>
                </a:solidFill>
              </a:rPr>
              <a:t>Historical references of Kundalini Shakti/ Kundalini Yoga/ Serpent Energy</a:t>
            </a:r>
          </a:p>
          <a:p>
            <a:r>
              <a:rPr lang="en-IN" sz="2400" dirty="0">
                <a:solidFill>
                  <a:srgbClr val="002060"/>
                </a:solidFill>
              </a:rPr>
              <a:t>About Shri Mataji Nirmala Devi, Founder – Sahaja Yoga</a:t>
            </a:r>
          </a:p>
          <a:p>
            <a:r>
              <a:rPr lang="en-IN" sz="2400" dirty="0">
                <a:solidFill>
                  <a:srgbClr val="002060"/>
                </a:solidFill>
              </a:rPr>
              <a:t>About Sahaja Yoga Meditation </a:t>
            </a:r>
          </a:p>
          <a:p>
            <a:r>
              <a:rPr lang="en-IN" sz="2400" dirty="0">
                <a:solidFill>
                  <a:srgbClr val="002060"/>
                </a:solidFill>
              </a:rPr>
              <a:t>Our Subtle System – Chakras, </a:t>
            </a:r>
            <a:r>
              <a:rPr lang="en-IN" sz="2400" dirty="0" err="1">
                <a:solidFill>
                  <a:srgbClr val="002060"/>
                </a:solidFill>
              </a:rPr>
              <a:t>Nadis</a:t>
            </a:r>
            <a:r>
              <a:rPr lang="en-IN" sz="2400" dirty="0">
                <a:solidFill>
                  <a:srgbClr val="002060"/>
                </a:solidFill>
              </a:rPr>
              <a:t> and their respective qualities</a:t>
            </a:r>
          </a:p>
          <a:p>
            <a:r>
              <a:rPr lang="en-IN" sz="2400" dirty="0">
                <a:solidFill>
                  <a:srgbClr val="002060"/>
                </a:solidFill>
              </a:rPr>
              <a:t>Scientific experimentation &amp; evidences on the effects of SYM in Medical Science </a:t>
            </a:r>
          </a:p>
          <a:p>
            <a:pPr marL="324000" lvl="1" indent="0">
              <a:buNone/>
            </a:pPr>
            <a:endParaRPr lang="en-IN" sz="2200" dirty="0">
              <a:solidFill>
                <a:srgbClr val="002060"/>
              </a:solidFill>
            </a:endParaRPr>
          </a:p>
          <a:p>
            <a:pPr lvl="1"/>
            <a:endParaRPr lang="en-IN" sz="2200" dirty="0">
              <a:solidFill>
                <a:srgbClr val="002060"/>
              </a:solidFill>
            </a:endParaRPr>
          </a:p>
        </p:txBody>
      </p:sp>
    </p:spTree>
    <p:extLst>
      <p:ext uri="{BB962C8B-B14F-4D97-AF65-F5344CB8AC3E}">
        <p14:creationId xmlns:p14="http://schemas.microsoft.com/office/powerpoint/2010/main" val="14672125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59E9E67-F047-424E-A19D-EFA2E6CFA51C}"/>
              </a:ext>
            </a:extLst>
          </p:cNvPr>
          <p:cNvSpPr/>
          <p:nvPr/>
        </p:nvSpPr>
        <p:spPr>
          <a:xfrm>
            <a:off x="740708" y="494851"/>
            <a:ext cx="8116710" cy="923330"/>
          </a:xfrm>
          <a:prstGeom prst="rect">
            <a:avLst/>
          </a:prstGeom>
          <a:noFill/>
        </p:spPr>
        <p:txBody>
          <a:bodyPr wrap="none" lIns="91440" tIns="45720" rIns="91440" bIns="45720">
            <a:spAutoFit/>
          </a:bodyPr>
          <a:lstStyle/>
          <a:p>
            <a:pPr algn="ctr"/>
            <a:r>
              <a:rPr lang="en-IN"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The</a:t>
            </a:r>
            <a:r>
              <a:rPr lang="en-IN"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IN"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Subtle</a:t>
            </a:r>
            <a:r>
              <a:rPr lang="en-IN"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IN"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Energy</a:t>
            </a:r>
            <a:r>
              <a:rPr lang="en-IN"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IN"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Channels</a:t>
            </a:r>
            <a:endPar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5" name="Picture 4" descr="med_subtle_hi-res.png">
            <a:extLst>
              <a:ext uri="{FF2B5EF4-FFF2-40B4-BE49-F238E27FC236}">
                <a16:creationId xmlns:a16="http://schemas.microsoft.com/office/drawing/2014/main" id="{41F7A4E2-FE1F-4BC3-89B3-7195A3E6CD69}"/>
              </a:ext>
            </a:extLst>
          </p:cNvPr>
          <p:cNvPicPr>
            <a:picLocks noChangeAspect="1"/>
          </p:cNvPicPr>
          <p:nvPr/>
        </p:nvPicPr>
        <p:blipFill>
          <a:blip r:embed="rId2" cstate="print"/>
          <a:stretch>
            <a:fillRect/>
          </a:stretch>
        </p:blipFill>
        <p:spPr>
          <a:xfrm>
            <a:off x="6428542" y="1270852"/>
            <a:ext cx="4857752" cy="5403699"/>
          </a:xfrm>
          <a:prstGeom prst="rect">
            <a:avLst/>
          </a:prstGeom>
        </p:spPr>
      </p:pic>
      <p:sp>
        <p:nvSpPr>
          <p:cNvPr id="6" name="TextBox 5">
            <a:extLst>
              <a:ext uri="{FF2B5EF4-FFF2-40B4-BE49-F238E27FC236}">
                <a16:creationId xmlns:a16="http://schemas.microsoft.com/office/drawing/2014/main" id="{85906A67-5DB8-42C4-8045-0AC4C29732C9}"/>
              </a:ext>
            </a:extLst>
          </p:cNvPr>
          <p:cNvSpPr txBox="1"/>
          <p:nvPr/>
        </p:nvSpPr>
        <p:spPr>
          <a:xfrm>
            <a:off x="905706" y="1571611"/>
            <a:ext cx="4786346" cy="2308324"/>
          </a:xfrm>
          <a:prstGeom prst="rect">
            <a:avLst/>
          </a:prstGeom>
          <a:noFill/>
        </p:spPr>
        <p:txBody>
          <a:bodyPr wrap="square" rtlCol="0">
            <a:spAutoFit/>
          </a:bodyPr>
          <a:lstStyle/>
          <a:p>
            <a:r>
              <a:rPr lang="en-IN" sz="2400" b="1" dirty="0"/>
              <a:t>The three channels — </a:t>
            </a:r>
          </a:p>
          <a:p>
            <a:r>
              <a:rPr lang="en-IN" sz="2400" b="1" dirty="0"/>
              <a:t>left, </a:t>
            </a:r>
            <a:r>
              <a:rPr lang="en-IN" sz="2400" b="1" dirty="0" err="1"/>
              <a:t>center</a:t>
            </a:r>
            <a:r>
              <a:rPr lang="en-IN" sz="2400" b="1" dirty="0"/>
              <a:t> and right — work together in synchronicity to integrate and balance your inner energy (and thus your well-being), but each has a specific role to play.</a:t>
            </a:r>
          </a:p>
        </p:txBody>
      </p:sp>
      <p:sp>
        <p:nvSpPr>
          <p:cNvPr id="7" name="TextBox 6">
            <a:extLst>
              <a:ext uri="{FF2B5EF4-FFF2-40B4-BE49-F238E27FC236}">
                <a16:creationId xmlns:a16="http://schemas.microsoft.com/office/drawing/2014/main" id="{19FD041B-8EE6-449B-9EB2-C0AAB3D5A6B3}"/>
              </a:ext>
            </a:extLst>
          </p:cNvPr>
          <p:cNvSpPr txBox="1"/>
          <p:nvPr/>
        </p:nvSpPr>
        <p:spPr>
          <a:xfrm>
            <a:off x="810630" y="4824724"/>
            <a:ext cx="4143404" cy="923330"/>
          </a:xfrm>
          <a:prstGeom prst="rect">
            <a:avLst/>
          </a:prstGeom>
          <a:noFill/>
        </p:spPr>
        <p:txBody>
          <a:bodyPr wrap="square" rtlCol="0">
            <a:spAutoFit/>
          </a:bodyPr>
          <a:lstStyle/>
          <a:p>
            <a:r>
              <a:rPr lang="en-IN" b="1" dirty="0"/>
              <a:t>The </a:t>
            </a:r>
            <a:r>
              <a:rPr lang="en-IN" b="1" u="sng" dirty="0"/>
              <a:t>Left Channel</a:t>
            </a:r>
            <a:r>
              <a:rPr lang="en-IN" b="1" dirty="0"/>
              <a:t> (</a:t>
            </a:r>
            <a:r>
              <a:rPr lang="en-IN" b="1" i="1" dirty="0">
                <a:solidFill>
                  <a:schemeClr val="tx2"/>
                </a:solidFill>
              </a:rPr>
              <a:t>Ida </a:t>
            </a:r>
            <a:r>
              <a:rPr lang="en-IN" b="1" i="1" dirty="0" err="1">
                <a:solidFill>
                  <a:schemeClr val="tx2"/>
                </a:solidFill>
              </a:rPr>
              <a:t>nadi</a:t>
            </a:r>
            <a:r>
              <a:rPr lang="en-IN" b="1" dirty="0"/>
              <a:t>)</a:t>
            </a:r>
          </a:p>
          <a:p>
            <a:r>
              <a:rPr lang="en-IN" b="1" dirty="0"/>
              <a:t>The </a:t>
            </a:r>
            <a:r>
              <a:rPr lang="en-IN" b="1" u="sng" dirty="0"/>
              <a:t>Right Channel</a:t>
            </a:r>
            <a:r>
              <a:rPr lang="en-IN" b="1" dirty="0"/>
              <a:t> (</a:t>
            </a:r>
            <a:r>
              <a:rPr lang="en-IN" b="1" i="1" dirty="0" err="1">
                <a:solidFill>
                  <a:srgbClr val="DAA600"/>
                </a:solidFill>
              </a:rPr>
              <a:t>Pingala</a:t>
            </a:r>
            <a:r>
              <a:rPr lang="en-IN" b="1" i="1" dirty="0">
                <a:solidFill>
                  <a:srgbClr val="DAA600"/>
                </a:solidFill>
              </a:rPr>
              <a:t> </a:t>
            </a:r>
            <a:r>
              <a:rPr lang="en-IN" b="1" i="1" dirty="0" err="1">
                <a:solidFill>
                  <a:srgbClr val="DAA600"/>
                </a:solidFill>
              </a:rPr>
              <a:t>nadi</a:t>
            </a:r>
            <a:r>
              <a:rPr lang="en-IN" b="1" dirty="0"/>
              <a:t>)</a:t>
            </a:r>
          </a:p>
          <a:p>
            <a:r>
              <a:rPr lang="en-IN" b="1" dirty="0"/>
              <a:t>The </a:t>
            </a:r>
            <a:r>
              <a:rPr lang="en-IN" b="1" u="sng" dirty="0"/>
              <a:t>Central Channel</a:t>
            </a:r>
            <a:r>
              <a:rPr lang="en-IN" b="1" dirty="0"/>
              <a:t> (</a:t>
            </a:r>
            <a:r>
              <a:rPr lang="en-IN" b="1" i="1" dirty="0" err="1">
                <a:solidFill>
                  <a:srgbClr val="7030A0"/>
                </a:solidFill>
              </a:rPr>
              <a:t>Sushumna</a:t>
            </a:r>
            <a:r>
              <a:rPr lang="en-IN" b="1" i="1" dirty="0">
                <a:solidFill>
                  <a:srgbClr val="7030A0"/>
                </a:solidFill>
              </a:rPr>
              <a:t> </a:t>
            </a:r>
            <a:r>
              <a:rPr lang="en-IN" b="1" i="1" dirty="0" err="1">
                <a:solidFill>
                  <a:srgbClr val="7030A0"/>
                </a:solidFill>
              </a:rPr>
              <a:t>nadi</a:t>
            </a:r>
            <a:r>
              <a:rPr lang="en-IN" b="1" dirty="0">
                <a:solidFill>
                  <a:srgbClr val="7030A0"/>
                </a:solidFill>
              </a:rPr>
              <a:t>)</a:t>
            </a:r>
          </a:p>
        </p:txBody>
      </p:sp>
      <p:cxnSp>
        <p:nvCxnSpPr>
          <p:cNvPr id="12" name="Straight Arrow Connector 11">
            <a:extLst>
              <a:ext uri="{FF2B5EF4-FFF2-40B4-BE49-F238E27FC236}">
                <a16:creationId xmlns:a16="http://schemas.microsoft.com/office/drawing/2014/main" id="{486A5DFE-7D92-453B-9469-EB5375D3DF4E}"/>
              </a:ext>
            </a:extLst>
          </p:cNvPr>
          <p:cNvCxnSpPr/>
          <p:nvPr/>
        </p:nvCxnSpPr>
        <p:spPr>
          <a:xfrm>
            <a:off x="9093826" y="2707164"/>
            <a:ext cx="928694" cy="1588"/>
          </a:xfrm>
          <a:prstGeom prst="straightConnector1">
            <a:avLst/>
          </a:prstGeom>
          <a:ln>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16C258C-98AD-4291-B8C0-9159549CCB4F}"/>
              </a:ext>
            </a:extLst>
          </p:cNvPr>
          <p:cNvCxnSpPr/>
          <p:nvPr/>
        </p:nvCxnSpPr>
        <p:spPr>
          <a:xfrm>
            <a:off x="8665198" y="3278668"/>
            <a:ext cx="1357322" cy="1588"/>
          </a:xfrm>
          <a:prstGeom prst="straightConnector1">
            <a:avLst/>
          </a:prstGeom>
          <a:ln>
            <a:solidFill>
              <a:srgbClr val="FFC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FA17A07-AE8C-4814-A014-50175455B12F}"/>
              </a:ext>
            </a:extLst>
          </p:cNvPr>
          <p:cNvCxnSpPr/>
          <p:nvPr/>
        </p:nvCxnSpPr>
        <p:spPr>
          <a:xfrm>
            <a:off x="8879512" y="3850172"/>
            <a:ext cx="1285884" cy="1588"/>
          </a:xfrm>
          <a:prstGeom prst="straightConnector1">
            <a:avLst/>
          </a:prstGeom>
          <a:ln>
            <a:solidFill>
              <a:schemeClr val="accent4">
                <a:lumMod val="75000"/>
              </a:schemeClr>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5B3DCEE-CEE3-464A-8A09-C53BAAC7ABAA}"/>
              </a:ext>
            </a:extLst>
          </p:cNvPr>
          <p:cNvSpPr txBox="1"/>
          <p:nvPr/>
        </p:nvSpPr>
        <p:spPr>
          <a:xfrm>
            <a:off x="10022520" y="2492850"/>
            <a:ext cx="1071570" cy="369332"/>
          </a:xfrm>
          <a:prstGeom prst="rect">
            <a:avLst/>
          </a:prstGeom>
          <a:noFill/>
        </p:spPr>
        <p:txBody>
          <a:bodyPr wrap="square" rtlCol="0">
            <a:spAutoFit/>
          </a:bodyPr>
          <a:lstStyle/>
          <a:p>
            <a:r>
              <a:rPr lang="en-IN" dirty="0"/>
              <a:t>Ida </a:t>
            </a:r>
            <a:r>
              <a:rPr lang="en-IN" dirty="0" err="1"/>
              <a:t>Nadi</a:t>
            </a:r>
            <a:endParaRPr lang="en-IN" dirty="0"/>
          </a:p>
        </p:txBody>
      </p:sp>
      <p:sp>
        <p:nvSpPr>
          <p:cNvPr id="16" name="TextBox 15">
            <a:extLst>
              <a:ext uri="{FF2B5EF4-FFF2-40B4-BE49-F238E27FC236}">
                <a16:creationId xmlns:a16="http://schemas.microsoft.com/office/drawing/2014/main" id="{E8B73206-7CCA-45D2-9AA0-3AAE78A97038}"/>
              </a:ext>
            </a:extLst>
          </p:cNvPr>
          <p:cNvSpPr txBox="1"/>
          <p:nvPr/>
        </p:nvSpPr>
        <p:spPr>
          <a:xfrm>
            <a:off x="10022520" y="3064354"/>
            <a:ext cx="1428728" cy="369332"/>
          </a:xfrm>
          <a:prstGeom prst="rect">
            <a:avLst/>
          </a:prstGeom>
          <a:noFill/>
        </p:spPr>
        <p:txBody>
          <a:bodyPr wrap="square" rtlCol="0">
            <a:spAutoFit/>
          </a:bodyPr>
          <a:lstStyle/>
          <a:p>
            <a:r>
              <a:rPr lang="en-IN" dirty="0" err="1"/>
              <a:t>Pingala</a:t>
            </a:r>
            <a:r>
              <a:rPr lang="en-IN" dirty="0"/>
              <a:t> </a:t>
            </a:r>
            <a:r>
              <a:rPr lang="en-IN" dirty="0" err="1"/>
              <a:t>Nadi</a:t>
            </a:r>
            <a:endParaRPr lang="en-IN" dirty="0"/>
          </a:p>
        </p:txBody>
      </p:sp>
      <p:sp>
        <p:nvSpPr>
          <p:cNvPr id="17" name="TextBox 16">
            <a:extLst>
              <a:ext uri="{FF2B5EF4-FFF2-40B4-BE49-F238E27FC236}">
                <a16:creationId xmlns:a16="http://schemas.microsoft.com/office/drawing/2014/main" id="{3116198A-16FA-453C-BE9E-9AF72FC1BCD6}"/>
              </a:ext>
            </a:extLst>
          </p:cNvPr>
          <p:cNvSpPr txBox="1"/>
          <p:nvPr/>
        </p:nvSpPr>
        <p:spPr>
          <a:xfrm>
            <a:off x="10165396" y="3635858"/>
            <a:ext cx="1857388" cy="646331"/>
          </a:xfrm>
          <a:prstGeom prst="rect">
            <a:avLst/>
          </a:prstGeom>
          <a:noFill/>
        </p:spPr>
        <p:txBody>
          <a:bodyPr wrap="square" rtlCol="0">
            <a:spAutoFit/>
          </a:bodyPr>
          <a:lstStyle/>
          <a:p>
            <a:r>
              <a:rPr lang="en-IN" dirty="0" err="1"/>
              <a:t>Sushumna</a:t>
            </a:r>
            <a:r>
              <a:rPr lang="en-IN" dirty="0"/>
              <a:t> </a:t>
            </a:r>
          </a:p>
          <a:p>
            <a:r>
              <a:rPr lang="en-IN" dirty="0" err="1"/>
              <a:t>Nadi</a:t>
            </a:r>
            <a:endParaRPr lang="en-IN" dirty="0"/>
          </a:p>
        </p:txBody>
      </p:sp>
    </p:spTree>
    <p:extLst>
      <p:ext uri="{BB962C8B-B14F-4D97-AF65-F5344CB8AC3E}">
        <p14:creationId xmlns:p14="http://schemas.microsoft.com/office/powerpoint/2010/main" val="5829724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Three's a Charm: Feel the Guna Greatness">
            <a:extLst>
              <a:ext uri="{FF2B5EF4-FFF2-40B4-BE49-F238E27FC236}">
                <a16:creationId xmlns:a16="http://schemas.microsoft.com/office/drawing/2014/main" id="{2BCCB058-B094-4456-9F2C-FFABBAD5F9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7293" y="-96966"/>
            <a:ext cx="5014707" cy="705193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med_subtle_hi-res.png">
            <a:extLst>
              <a:ext uri="{FF2B5EF4-FFF2-40B4-BE49-F238E27FC236}">
                <a16:creationId xmlns:a16="http://schemas.microsoft.com/office/drawing/2014/main" id="{D2D4EE83-1896-409D-AE0B-20FF76BA11AA}"/>
              </a:ext>
            </a:extLst>
          </p:cNvPr>
          <p:cNvPicPr>
            <a:picLocks noChangeAspect="1"/>
          </p:cNvPicPr>
          <p:nvPr/>
        </p:nvPicPr>
        <p:blipFill>
          <a:blip r:embed="rId3" cstate="print"/>
          <a:stretch>
            <a:fillRect/>
          </a:stretch>
        </p:blipFill>
        <p:spPr>
          <a:xfrm>
            <a:off x="501758" y="1090970"/>
            <a:ext cx="4857752" cy="5403699"/>
          </a:xfrm>
          <a:prstGeom prst="rect">
            <a:avLst/>
          </a:prstGeom>
        </p:spPr>
      </p:pic>
      <p:cxnSp>
        <p:nvCxnSpPr>
          <p:cNvPr id="4" name="Straight Arrow Connector 3">
            <a:extLst>
              <a:ext uri="{FF2B5EF4-FFF2-40B4-BE49-F238E27FC236}">
                <a16:creationId xmlns:a16="http://schemas.microsoft.com/office/drawing/2014/main" id="{623F8743-8D0D-4B4B-9BA5-370F6D43C648}"/>
              </a:ext>
            </a:extLst>
          </p:cNvPr>
          <p:cNvCxnSpPr/>
          <p:nvPr/>
        </p:nvCxnSpPr>
        <p:spPr>
          <a:xfrm>
            <a:off x="3167042" y="2527282"/>
            <a:ext cx="928694" cy="1588"/>
          </a:xfrm>
          <a:prstGeom prst="straightConnector1">
            <a:avLst/>
          </a:prstGeom>
          <a:ln>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2690A180-1625-483C-BE23-401589909C8D}"/>
              </a:ext>
            </a:extLst>
          </p:cNvPr>
          <p:cNvCxnSpPr/>
          <p:nvPr/>
        </p:nvCxnSpPr>
        <p:spPr>
          <a:xfrm>
            <a:off x="2738414" y="3098786"/>
            <a:ext cx="1357322" cy="1588"/>
          </a:xfrm>
          <a:prstGeom prst="straightConnector1">
            <a:avLst/>
          </a:prstGeom>
          <a:ln>
            <a:solidFill>
              <a:srgbClr val="FFC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DCE90DB9-9772-44D2-8554-34A6F83E355C}"/>
              </a:ext>
            </a:extLst>
          </p:cNvPr>
          <p:cNvCxnSpPr/>
          <p:nvPr/>
        </p:nvCxnSpPr>
        <p:spPr>
          <a:xfrm>
            <a:off x="2952728" y="3670290"/>
            <a:ext cx="1285884" cy="1588"/>
          </a:xfrm>
          <a:prstGeom prst="straightConnector1">
            <a:avLst/>
          </a:prstGeom>
          <a:ln>
            <a:solidFill>
              <a:schemeClr val="accent4">
                <a:lumMod val="75000"/>
              </a:schemeClr>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40FA9F2-DD67-4709-9216-68BAB5F1C5A5}"/>
              </a:ext>
            </a:extLst>
          </p:cNvPr>
          <p:cNvSpPr txBox="1"/>
          <p:nvPr/>
        </p:nvSpPr>
        <p:spPr>
          <a:xfrm>
            <a:off x="4095736" y="2312968"/>
            <a:ext cx="2155162" cy="369332"/>
          </a:xfrm>
          <a:prstGeom prst="rect">
            <a:avLst/>
          </a:prstGeom>
          <a:noFill/>
        </p:spPr>
        <p:txBody>
          <a:bodyPr wrap="square" rtlCol="0">
            <a:spAutoFit/>
          </a:bodyPr>
          <a:lstStyle/>
          <a:p>
            <a:r>
              <a:rPr lang="en-IN" b="1" dirty="0"/>
              <a:t>Ida </a:t>
            </a:r>
            <a:r>
              <a:rPr lang="en-IN" b="1" dirty="0" err="1"/>
              <a:t>Nadi</a:t>
            </a:r>
            <a:r>
              <a:rPr lang="en-IN" b="1" dirty="0"/>
              <a:t> | Tamas</a:t>
            </a:r>
          </a:p>
        </p:txBody>
      </p:sp>
      <p:sp>
        <p:nvSpPr>
          <p:cNvPr id="8" name="TextBox 7">
            <a:extLst>
              <a:ext uri="{FF2B5EF4-FFF2-40B4-BE49-F238E27FC236}">
                <a16:creationId xmlns:a16="http://schemas.microsoft.com/office/drawing/2014/main" id="{C9C82E14-888E-44D3-905E-D822019C09E0}"/>
              </a:ext>
            </a:extLst>
          </p:cNvPr>
          <p:cNvSpPr txBox="1"/>
          <p:nvPr/>
        </p:nvSpPr>
        <p:spPr>
          <a:xfrm>
            <a:off x="4095736" y="2884472"/>
            <a:ext cx="2736756" cy="369332"/>
          </a:xfrm>
          <a:prstGeom prst="rect">
            <a:avLst/>
          </a:prstGeom>
          <a:noFill/>
        </p:spPr>
        <p:txBody>
          <a:bodyPr wrap="square" rtlCol="0">
            <a:spAutoFit/>
          </a:bodyPr>
          <a:lstStyle/>
          <a:p>
            <a:r>
              <a:rPr lang="en-IN" b="1" dirty="0"/>
              <a:t>Pingala </a:t>
            </a:r>
            <a:r>
              <a:rPr lang="en-IN" b="1" dirty="0" err="1"/>
              <a:t>Nadi</a:t>
            </a:r>
            <a:r>
              <a:rPr lang="en-IN" b="1" dirty="0"/>
              <a:t> | Rajas</a:t>
            </a:r>
          </a:p>
        </p:txBody>
      </p:sp>
      <p:sp>
        <p:nvSpPr>
          <p:cNvPr id="9" name="TextBox 8">
            <a:extLst>
              <a:ext uri="{FF2B5EF4-FFF2-40B4-BE49-F238E27FC236}">
                <a16:creationId xmlns:a16="http://schemas.microsoft.com/office/drawing/2014/main" id="{AC77D713-DB56-4DF8-8157-4707FB7B2097}"/>
              </a:ext>
            </a:extLst>
          </p:cNvPr>
          <p:cNvSpPr txBox="1"/>
          <p:nvPr/>
        </p:nvSpPr>
        <p:spPr>
          <a:xfrm>
            <a:off x="4199006" y="3411710"/>
            <a:ext cx="2741439" cy="369332"/>
          </a:xfrm>
          <a:prstGeom prst="rect">
            <a:avLst/>
          </a:prstGeom>
          <a:noFill/>
        </p:spPr>
        <p:txBody>
          <a:bodyPr wrap="square" rtlCol="0">
            <a:spAutoFit/>
          </a:bodyPr>
          <a:lstStyle/>
          <a:p>
            <a:r>
              <a:rPr lang="en-IN" b="1" dirty="0" err="1"/>
              <a:t>Sushumna</a:t>
            </a:r>
            <a:r>
              <a:rPr lang="en-IN" b="1" dirty="0"/>
              <a:t> </a:t>
            </a:r>
            <a:r>
              <a:rPr lang="en-IN" b="1" dirty="0" err="1"/>
              <a:t>Nadi</a:t>
            </a:r>
            <a:r>
              <a:rPr lang="en-IN" b="1" dirty="0"/>
              <a:t> | Sattva</a:t>
            </a:r>
          </a:p>
        </p:txBody>
      </p:sp>
      <p:sp>
        <p:nvSpPr>
          <p:cNvPr id="2" name="TextBox 1">
            <a:extLst>
              <a:ext uri="{FF2B5EF4-FFF2-40B4-BE49-F238E27FC236}">
                <a16:creationId xmlns:a16="http://schemas.microsoft.com/office/drawing/2014/main" id="{BF8D42D4-EB65-4043-AA86-4713E206CC14}"/>
              </a:ext>
            </a:extLst>
          </p:cNvPr>
          <p:cNvSpPr txBox="1"/>
          <p:nvPr/>
        </p:nvSpPr>
        <p:spPr>
          <a:xfrm>
            <a:off x="501758" y="76715"/>
            <a:ext cx="4287187" cy="369332"/>
          </a:xfrm>
          <a:prstGeom prst="rect">
            <a:avLst/>
          </a:prstGeom>
          <a:noFill/>
        </p:spPr>
        <p:txBody>
          <a:bodyPr wrap="square" rtlCol="0">
            <a:spAutoFit/>
          </a:bodyPr>
          <a:lstStyle/>
          <a:p>
            <a:r>
              <a:rPr lang="en-IN" dirty="0">
                <a:solidFill>
                  <a:schemeClr val="accent4">
                    <a:lumMod val="75000"/>
                  </a:schemeClr>
                </a:solidFill>
              </a:rPr>
              <a:t>Ayurveda, Three </a:t>
            </a:r>
            <a:r>
              <a:rPr lang="en-IN" dirty="0" err="1">
                <a:solidFill>
                  <a:schemeClr val="accent4">
                    <a:lumMod val="75000"/>
                  </a:schemeClr>
                </a:solidFill>
              </a:rPr>
              <a:t>Gunas</a:t>
            </a:r>
            <a:r>
              <a:rPr lang="en-IN" dirty="0">
                <a:solidFill>
                  <a:schemeClr val="accent4">
                    <a:lumMod val="75000"/>
                  </a:schemeClr>
                </a:solidFill>
              </a:rPr>
              <a:t> &amp; Balance</a:t>
            </a:r>
          </a:p>
        </p:txBody>
      </p:sp>
    </p:spTree>
    <p:extLst>
      <p:ext uri="{BB962C8B-B14F-4D97-AF65-F5344CB8AC3E}">
        <p14:creationId xmlns:p14="http://schemas.microsoft.com/office/powerpoint/2010/main" val="26341095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जानिये क्या है वात-पित्त-कफ और इनका हमारे स्वास्थ्य से संबंध - Ayurveda,  Health tips, Yoga, Home remedies in Hindi by Patanjali">
            <a:extLst>
              <a:ext uri="{FF2B5EF4-FFF2-40B4-BE49-F238E27FC236}">
                <a16:creationId xmlns:a16="http://schemas.microsoft.com/office/drawing/2014/main" id="{45C17F0E-E747-466F-90A7-F03AC3623D5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562" r="18375"/>
          <a:stretch/>
        </p:blipFill>
        <p:spPr bwMode="auto">
          <a:xfrm>
            <a:off x="6339317" y="621909"/>
            <a:ext cx="5682796" cy="591380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med_subtle_hi-res.png">
            <a:extLst>
              <a:ext uri="{FF2B5EF4-FFF2-40B4-BE49-F238E27FC236}">
                <a16:creationId xmlns:a16="http://schemas.microsoft.com/office/drawing/2014/main" id="{025D2AB3-C541-4683-94C2-2E845D1587B9}"/>
              </a:ext>
            </a:extLst>
          </p:cNvPr>
          <p:cNvPicPr>
            <a:picLocks noChangeAspect="1"/>
          </p:cNvPicPr>
          <p:nvPr/>
        </p:nvPicPr>
        <p:blipFill>
          <a:blip r:embed="rId3" cstate="print"/>
          <a:stretch>
            <a:fillRect/>
          </a:stretch>
        </p:blipFill>
        <p:spPr>
          <a:xfrm>
            <a:off x="0" y="1132012"/>
            <a:ext cx="4857752" cy="5403699"/>
          </a:xfrm>
          <a:prstGeom prst="rect">
            <a:avLst/>
          </a:prstGeom>
        </p:spPr>
      </p:pic>
      <p:cxnSp>
        <p:nvCxnSpPr>
          <p:cNvPr id="4" name="Straight Arrow Connector 3">
            <a:extLst>
              <a:ext uri="{FF2B5EF4-FFF2-40B4-BE49-F238E27FC236}">
                <a16:creationId xmlns:a16="http://schemas.microsoft.com/office/drawing/2014/main" id="{F0466BAE-BF40-4E26-89E4-C3E3500E379B}"/>
              </a:ext>
            </a:extLst>
          </p:cNvPr>
          <p:cNvCxnSpPr>
            <a:cxnSpLocks/>
          </p:cNvCxnSpPr>
          <p:nvPr/>
        </p:nvCxnSpPr>
        <p:spPr>
          <a:xfrm>
            <a:off x="2597416" y="5960030"/>
            <a:ext cx="2536771" cy="0"/>
          </a:xfrm>
          <a:prstGeom prst="straightConnector1">
            <a:avLst/>
          </a:prstGeom>
          <a:ln>
            <a:solidFill>
              <a:schemeClr val="accent4">
                <a:lumMod val="75000"/>
              </a:schemeClr>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818F568A-573E-48A2-A34F-40DFD39450D0}"/>
              </a:ext>
            </a:extLst>
          </p:cNvPr>
          <p:cNvCxnSpPr>
            <a:cxnSpLocks/>
          </p:cNvCxnSpPr>
          <p:nvPr/>
        </p:nvCxnSpPr>
        <p:spPr>
          <a:xfrm>
            <a:off x="2597416" y="5527813"/>
            <a:ext cx="2536771" cy="0"/>
          </a:xfrm>
          <a:prstGeom prst="straightConnector1">
            <a:avLst/>
          </a:prstGeom>
          <a:ln>
            <a:solidFill>
              <a:schemeClr val="accent4">
                <a:lumMod val="75000"/>
              </a:schemeClr>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4FD8AADB-DBBB-4FBC-8633-CC1E01E4B101}"/>
              </a:ext>
            </a:extLst>
          </p:cNvPr>
          <p:cNvCxnSpPr>
            <a:cxnSpLocks/>
          </p:cNvCxnSpPr>
          <p:nvPr/>
        </p:nvCxnSpPr>
        <p:spPr>
          <a:xfrm>
            <a:off x="2597416" y="4913217"/>
            <a:ext cx="2536771" cy="0"/>
          </a:xfrm>
          <a:prstGeom prst="straightConnector1">
            <a:avLst/>
          </a:prstGeom>
          <a:ln>
            <a:solidFill>
              <a:schemeClr val="accent4">
                <a:lumMod val="75000"/>
              </a:schemeClr>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BA6A5478-5FE4-41F6-9298-2DE02258FC67}"/>
              </a:ext>
            </a:extLst>
          </p:cNvPr>
          <p:cNvCxnSpPr>
            <a:cxnSpLocks/>
          </p:cNvCxnSpPr>
          <p:nvPr/>
        </p:nvCxnSpPr>
        <p:spPr>
          <a:xfrm>
            <a:off x="2597415" y="3983827"/>
            <a:ext cx="2536771" cy="0"/>
          </a:xfrm>
          <a:prstGeom prst="straightConnector1">
            <a:avLst/>
          </a:prstGeom>
          <a:ln>
            <a:solidFill>
              <a:schemeClr val="accent4">
                <a:lumMod val="75000"/>
              </a:schemeClr>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452A5304-8888-4365-AD22-4A3FCD23F58F}"/>
              </a:ext>
            </a:extLst>
          </p:cNvPr>
          <p:cNvCxnSpPr>
            <a:cxnSpLocks/>
          </p:cNvCxnSpPr>
          <p:nvPr/>
        </p:nvCxnSpPr>
        <p:spPr>
          <a:xfrm>
            <a:off x="2428876" y="3294279"/>
            <a:ext cx="2536771" cy="0"/>
          </a:xfrm>
          <a:prstGeom prst="straightConnector1">
            <a:avLst/>
          </a:prstGeom>
          <a:ln>
            <a:solidFill>
              <a:schemeClr val="accent4">
                <a:lumMod val="75000"/>
              </a:schemeClr>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4C5CE6F3-E5A7-47FB-BC01-BAACDA1A12A3}"/>
              </a:ext>
            </a:extLst>
          </p:cNvPr>
          <p:cNvCxnSpPr>
            <a:cxnSpLocks/>
          </p:cNvCxnSpPr>
          <p:nvPr/>
        </p:nvCxnSpPr>
        <p:spPr>
          <a:xfrm>
            <a:off x="2428876" y="2484810"/>
            <a:ext cx="2536771" cy="0"/>
          </a:xfrm>
          <a:prstGeom prst="straightConnector1">
            <a:avLst/>
          </a:prstGeom>
          <a:ln>
            <a:solidFill>
              <a:schemeClr val="accent4">
                <a:lumMod val="75000"/>
              </a:schemeClr>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8D4A82A-5492-4F6F-8315-AE42EBA71B83}"/>
              </a:ext>
            </a:extLst>
          </p:cNvPr>
          <p:cNvCxnSpPr>
            <a:cxnSpLocks/>
          </p:cNvCxnSpPr>
          <p:nvPr/>
        </p:nvCxnSpPr>
        <p:spPr>
          <a:xfrm>
            <a:off x="2428876" y="2035105"/>
            <a:ext cx="2536771" cy="0"/>
          </a:xfrm>
          <a:prstGeom prst="straightConnector1">
            <a:avLst/>
          </a:prstGeom>
          <a:ln>
            <a:solidFill>
              <a:schemeClr val="accent4">
                <a:lumMod val="75000"/>
              </a:schemeClr>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DF82CA2-FEA6-4835-B27D-CE1DC29474E4}"/>
              </a:ext>
            </a:extLst>
          </p:cNvPr>
          <p:cNvSpPr txBox="1"/>
          <p:nvPr/>
        </p:nvSpPr>
        <p:spPr>
          <a:xfrm>
            <a:off x="1329029" y="593100"/>
            <a:ext cx="2536771" cy="461665"/>
          </a:xfrm>
          <a:prstGeom prst="rect">
            <a:avLst/>
          </a:prstGeom>
          <a:noFill/>
        </p:spPr>
        <p:txBody>
          <a:bodyPr wrap="square" rtlCol="0">
            <a:spAutoFit/>
          </a:bodyPr>
          <a:lstStyle/>
          <a:p>
            <a:r>
              <a:rPr lang="en-IN" sz="2400" b="1" dirty="0"/>
              <a:t>Chakra Elements</a:t>
            </a:r>
          </a:p>
        </p:txBody>
      </p:sp>
      <p:sp>
        <p:nvSpPr>
          <p:cNvPr id="13" name="TextBox 12">
            <a:extLst>
              <a:ext uri="{FF2B5EF4-FFF2-40B4-BE49-F238E27FC236}">
                <a16:creationId xmlns:a16="http://schemas.microsoft.com/office/drawing/2014/main" id="{9D3FB280-CF5A-488D-927D-AAD51C36B4A9}"/>
              </a:ext>
            </a:extLst>
          </p:cNvPr>
          <p:cNvSpPr txBox="1"/>
          <p:nvPr/>
        </p:nvSpPr>
        <p:spPr>
          <a:xfrm>
            <a:off x="5134186" y="5775364"/>
            <a:ext cx="2536771" cy="369332"/>
          </a:xfrm>
          <a:prstGeom prst="rect">
            <a:avLst/>
          </a:prstGeom>
          <a:noFill/>
        </p:spPr>
        <p:txBody>
          <a:bodyPr wrap="square" rtlCol="0">
            <a:spAutoFit/>
          </a:bodyPr>
          <a:lstStyle/>
          <a:p>
            <a:r>
              <a:rPr lang="en-IN" dirty="0"/>
              <a:t>Earth</a:t>
            </a:r>
          </a:p>
        </p:txBody>
      </p:sp>
      <p:sp>
        <p:nvSpPr>
          <p:cNvPr id="14" name="TextBox 13">
            <a:extLst>
              <a:ext uri="{FF2B5EF4-FFF2-40B4-BE49-F238E27FC236}">
                <a16:creationId xmlns:a16="http://schemas.microsoft.com/office/drawing/2014/main" id="{0A1FC673-F01C-4CC8-9CBD-8440088DCADE}"/>
              </a:ext>
            </a:extLst>
          </p:cNvPr>
          <p:cNvSpPr txBox="1"/>
          <p:nvPr/>
        </p:nvSpPr>
        <p:spPr>
          <a:xfrm>
            <a:off x="5110726" y="5343147"/>
            <a:ext cx="2536771" cy="369332"/>
          </a:xfrm>
          <a:prstGeom prst="rect">
            <a:avLst/>
          </a:prstGeom>
          <a:noFill/>
        </p:spPr>
        <p:txBody>
          <a:bodyPr wrap="square" rtlCol="0">
            <a:spAutoFit/>
          </a:bodyPr>
          <a:lstStyle/>
          <a:p>
            <a:r>
              <a:rPr lang="en-IN" dirty="0"/>
              <a:t>Fire</a:t>
            </a:r>
          </a:p>
        </p:txBody>
      </p:sp>
      <p:sp>
        <p:nvSpPr>
          <p:cNvPr id="15" name="TextBox 14">
            <a:extLst>
              <a:ext uri="{FF2B5EF4-FFF2-40B4-BE49-F238E27FC236}">
                <a16:creationId xmlns:a16="http://schemas.microsoft.com/office/drawing/2014/main" id="{F446FA3E-726D-465A-9927-DDDED780951F}"/>
              </a:ext>
            </a:extLst>
          </p:cNvPr>
          <p:cNvSpPr txBox="1"/>
          <p:nvPr/>
        </p:nvSpPr>
        <p:spPr>
          <a:xfrm>
            <a:off x="5194830" y="3833861"/>
            <a:ext cx="2536771" cy="369332"/>
          </a:xfrm>
          <a:prstGeom prst="rect">
            <a:avLst/>
          </a:prstGeom>
          <a:noFill/>
        </p:spPr>
        <p:txBody>
          <a:bodyPr wrap="square" rtlCol="0">
            <a:spAutoFit/>
          </a:bodyPr>
          <a:lstStyle/>
          <a:p>
            <a:r>
              <a:rPr lang="en-IN" dirty="0"/>
              <a:t>Air</a:t>
            </a:r>
          </a:p>
        </p:txBody>
      </p:sp>
      <p:sp>
        <p:nvSpPr>
          <p:cNvPr id="16" name="TextBox 15">
            <a:extLst>
              <a:ext uri="{FF2B5EF4-FFF2-40B4-BE49-F238E27FC236}">
                <a16:creationId xmlns:a16="http://schemas.microsoft.com/office/drawing/2014/main" id="{60C70937-851D-41DD-A2F7-1C8431BA114E}"/>
              </a:ext>
            </a:extLst>
          </p:cNvPr>
          <p:cNvSpPr txBox="1"/>
          <p:nvPr/>
        </p:nvSpPr>
        <p:spPr>
          <a:xfrm>
            <a:off x="5194830" y="4782604"/>
            <a:ext cx="2536771" cy="369332"/>
          </a:xfrm>
          <a:prstGeom prst="rect">
            <a:avLst/>
          </a:prstGeom>
          <a:noFill/>
        </p:spPr>
        <p:txBody>
          <a:bodyPr wrap="square" rtlCol="0">
            <a:spAutoFit/>
          </a:bodyPr>
          <a:lstStyle/>
          <a:p>
            <a:r>
              <a:rPr lang="en-IN" dirty="0"/>
              <a:t>Water</a:t>
            </a:r>
          </a:p>
        </p:txBody>
      </p:sp>
      <p:sp>
        <p:nvSpPr>
          <p:cNvPr id="17" name="TextBox 16">
            <a:extLst>
              <a:ext uri="{FF2B5EF4-FFF2-40B4-BE49-F238E27FC236}">
                <a16:creationId xmlns:a16="http://schemas.microsoft.com/office/drawing/2014/main" id="{6F03F3F0-AD82-48A3-B4C4-FF3FC0FFB2BB}"/>
              </a:ext>
            </a:extLst>
          </p:cNvPr>
          <p:cNvSpPr txBox="1"/>
          <p:nvPr/>
        </p:nvSpPr>
        <p:spPr>
          <a:xfrm>
            <a:off x="5050620" y="3157232"/>
            <a:ext cx="2536771" cy="369332"/>
          </a:xfrm>
          <a:prstGeom prst="rect">
            <a:avLst/>
          </a:prstGeom>
          <a:noFill/>
        </p:spPr>
        <p:txBody>
          <a:bodyPr wrap="square" rtlCol="0">
            <a:spAutoFit/>
          </a:bodyPr>
          <a:lstStyle/>
          <a:p>
            <a:r>
              <a:rPr lang="en-IN" dirty="0"/>
              <a:t>Ether</a:t>
            </a:r>
          </a:p>
        </p:txBody>
      </p:sp>
      <p:sp>
        <p:nvSpPr>
          <p:cNvPr id="18" name="TextBox 17">
            <a:extLst>
              <a:ext uri="{FF2B5EF4-FFF2-40B4-BE49-F238E27FC236}">
                <a16:creationId xmlns:a16="http://schemas.microsoft.com/office/drawing/2014/main" id="{92C26229-34B7-4CC0-A7B6-AB784B81D679}"/>
              </a:ext>
            </a:extLst>
          </p:cNvPr>
          <p:cNvSpPr txBox="1"/>
          <p:nvPr/>
        </p:nvSpPr>
        <p:spPr>
          <a:xfrm>
            <a:off x="4985958" y="2349138"/>
            <a:ext cx="2536771" cy="369332"/>
          </a:xfrm>
          <a:prstGeom prst="rect">
            <a:avLst/>
          </a:prstGeom>
          <a:noFill/>
        </p:spPr>
        <p:txBody>
          <a:bodyPr wrap="square" rtlCol="0">
            <a:spAutoFit/>
          </a:bodyPr>
          <a:lstStyle/>
          <a:p>
            <a:r>
              <a:rPr lang="en-IN" dirty="0"/>
              <a:t>Light</a:t>
            </a:r>
          </a:p>
        </p:txBody>
      </p:sp>
      <p:sp>
        <p:nvSpPr>
          <p:cNvPr id="19" name="TextBox 18">
            <a:extLst>
              <a:ext uri="{FF2B5EF4-FFF2-40B4-BE49-F238E27FC236}">
                <a16:creationId xmlns:a16="http://schemas.microsoft.com/office/drawing/2014/main" id="{E4D2CD9E-D0D3-4AB6-B5B7-FDAD77E00EED}"/>
              </a:ext>
            </a:extLst>
          </p:cNvPr>
          <p:cNvSpPr txBox="1"/>
          <p:nvPr/>
        </p:nvSpPr>
        <p:spPr>
          <a:xfrm>
            <a:off x="4985958" y="1874767"/>
            <a:ext cx="2536771" cy="369332"/>
          </a:xfrm>
          <a:prstGeom prst="rect">
            <a:avLst/>
          </a:prstGeom>
          <a:noFill/>
        </p:spPr>
        <p:txBody>
          <a:bodyPr wrap="square" rtlCol="0">
            <a:spAutoFit/>
          </a:bodyPr>
          <a:lstStyle/>
          <a:p>
            <a:r>
              <a:rPr lang="en-IN" dirty="0"/>
              <a:t>Vibrations</a:t>
            </a:r>
          </a:p>
        </p:txBody>
      </p:sp>
    </p:spTree>
    <p:extLst>
      <p:ext uri="{BB962C8B-B14F-4D97-AF65-F5344CB8AC3E}">
        <p14:creationId xmlns:p14="http://schemas.microsoft.com/office/powerpoint/2010/main" val="343584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kra-8.png">
            <a:extLst>
              <a:ext uri="{FF2B5EF4-FFF2-40B4-BE49-F238E27FC236}">
                <a16:creationId xmlns:a16="http://schemas.microsoft.com/office/drawing/2014/main" id="{AB75F1D9-D054-4F1F-9E50-8D334253E749}"/>
              </a:ext>
            </a:extLst>
          </p:cNvPr>
          <p:cNvPicPr>
            <a:picLocks noChangeAspect="1"/>
          </p:cNvPicPr>
          <p:nvPr/>
        </p:nvPicPr>
        <p:blipFill>
          <a:blip r:embed="rId2"/>
          <a:stretch>
            <a:fillRect/>
          </a:stretch>
        </p:blipFill>
        <p:spPr>
          <a:xfrm>
            <a:off x="-2500362" y="1066800"/>
            <a:ext cx="6067425" cy="5791200"/>
          </a:xfrm>
          <a:prstGeom prst="rect">
            <a:avLst/>
          </a:prstGeom>
        </p:spPr>
      </p:pic>
      <p:sp>
        <p:nvSpPr>
          <p:cNvPr id="5" name="TextBox 4">
            <a:extLst>
              <a:ext uri="{FF2B5EF4-FFF2-40B4-BE49-F238E27FC236}">
                <a16:creationId xmlns:a16="http://schemas.microsoft.com/office/drawing/2014/main" id="{5B324A97-190A-4BB4-89AA-5F82E40188EA}"/>
              </a:ext>
            </a:extLst>
          </p:cNvPr>
          <p:cNvSpPr txBox="1"/>
          <p:nvPr/>
        </p:nvSpPr>
        <p:spPr>
          <a:xfrm>
            <a:off x="4286247" y="1571612"/>
            <a:ext cx="6766065" cy="2554545"/>
          </a:xfrm>
          <a:prstGeom prst="rect">
            <a:avLst/>
          </a:prstGeom>
          <a:noFill/>
        </p:spPr>
        <p:txBody>
          <a:bodyPr wrap="square" rtlCol="0">
            <a:spAutoFit/>
          </a:bodyPr>
          <a:lstStyle/>
          <a:p>
            <a:r>
              <a:rPr lang="en-IN" sz="2000" b="1" dirty="0">
                <a:solidFill>
                  <a:schemeClr val="tx2"/>
                </a:solidFill>
              </a:rPr>
              <a:t>The Left Channel (</a:t>
            </a:r>
            <a:r>
              <a:rPr lang="en-IN" sz="2000" b="1" i="1" dirty="0">
                <a:solidFill>
                  <a:schemeClr val="tx2"/>
                </a:solidFill>
              </a:rPr>
              <a:t>Ida </a:t>
            </a:r>
            <a:r>
              <a:rPr lang="en-IN" sz="2000" b="1" i="1" dirty="0" err="1">
                <a:solidFill>
                  <a:schemeClr val="tx2"/>
                </a:solidFill>
              </a:rPr>
              <a:t>Nadi</a:t>
            </a:r>
            <a:r>
              <a:rPr lang="en-IN" sz="2000" b="1" dirty="0">
                <a:solidFill>
                  <a:schemeClr val="tx2"/>
                </a:solidFill>
              </a:rPr>
              <a:t>), also known as the Moon Channel, begins at the 1st chakra (</a:t>
            </a:r>
            <a:r>
              <a:rPr lang="en-IN" sz="2000" b="1" dirty="0" err="1">
                <a:solidFill>
                  <a:schemeClr val="tx2"/>
                </a:solidFill>
              </a:rPr>
              <a:t>Mooladhara</a:t>
            </a:r>
            <a:r>
              <a:rPr lang="en-IN" sz="2000" b="1" dirty="0">
                <a:solidFill>
                  <a:schemeClr val="tx2"/>
                </a:solidFill>
              </a:rPr>
              <a:t>) and passes up through the left side of the body, crossing the </a:t>
            </a:r>
            <a:r>
              <a:rPr lang="en-IN" sz="2000" b="1" dirty="0" err="1">
                <a:solidFill>
                  <a:schemeClr val="tx2"/>
                </a:solidFill>
              </a:rPr>
              <a:t>Agnya</a:t>
            </a:r>
            <a:r>
              <a:rPr lang="en-IN" sz="2000" b="1" dirty="0">
                <a:solidFill>
                  <a:schemeClr val="tx2"/>
                </a:solidFill>
              </a:rPr>
              <a:t> Chakra into the temple and terminating on the right side of the brain.</a:t>
            </a:r>
          </a:p>
          <a:p>
            <a:endParaRPr lang="en-IN" sz="2000" dirty="0"/>
          </a:p>
          <a:p>
            <a:r>
              <a:rPr lang="en-IN" sz="2000" b="1" dirty="0">
                <a:solidFill>
                  <a:schemeClr val="tx2"/>
                </a:solidFill>
              </a:rPr>
              <a:t> The left channel carries the energy of </a:t>
            </a:r>
            <a:r>
              <a:rPr lang="en-IN" sz="2000" b="1" i="1" dirty="0">
                <a:solidFill>
                  <a:schemeClr val="tx2"/>
                </a:solidFill>
              </a:rPr>
              <a:t>desire</a:t>
            </a:r>
            <a:r>
              <a:rPr lang="en-IN" sz="2000" b="1" dirty="0">
                <a:solidFill>
                  <a:schemeClr val="tx2"/>
                </a:solidFill>
              </a:rPr>
              <a:t> and it corresponds to our past, emotions, desires and our affection for others.</a:t>
            </a:r>
          </a:p>
        </p:txBody>
      </p:sp>
      <p:sp>
        <p:nvSpPr>
          <p:cNvPr id="6" name="Rectangle 5">
            <a:extLst>
              <a:ext uri="{FF2B5EF4-FFF2-40B4-BE49-F238E27FC236}">
                <a16:creationId xmlns:a16="http://schemas.microsoft.com/office/drawing/2014/main" id="{E8C4FE36-FC0D-429B-8B74-BB7BB54EEAFD}"/>
              </a:ext>
            </a:extLst>
          </p:cNvPr>
          <p:cNvSpPr/>
          <p:nvPr/>
        </p:nvSpPr>
        <p:spPr>
          <a:xfrm>
            <a:off x="4286247" y="682079"/>
            <a:ext cx="6566926" cy="769441"/>
          </a:xfrm>
          <a:prstGeom prst="rect">
            <a:avLst/>
          </a:prstGeom>
          <a:noFill/>
        </p:spPr>
        <p:txBody>
          <a:bodyPr wrap="none" lIns="91440" tIns="45720" rIns="91440" bIns="45720">
            <a:spAutoFit/>
          </a:bodyPr>
          <a:lstStyle/>
          <a:p>
            <a:pPr algn="ctr"/>
            <a:r>
              <a:rPr lang="en-IN" sz="4400" b="1" dirty="0">
                <a:ln w="10541" cmpd="sng">
                  <a:solidFill>
                    <a:schemeClr val="accent1">
                      <a:shade val="88000"/>
                      <a:satMod val="110000"/>
                    </a:schemeClr>
                  </a:solidFill>
                  <a:prstDash val="solid"/>
                </a:ln>
                <a:solidFill>
                  <a:schemeClr val="tx2">
                    <a:lumMod val="90000"/>
                    <a:lumOff val="10000"/>
                  </a:schemeClr>
                </a:solidFill>
              </a:rPr>
              <a:t>The Left Channel (</a:t>
            </a:r>
            <a:r>
              <a:rPr lang="en-IN" sz="4400" b="1" i="1" dirty="0">
                <a:ln w="10541" cmpd="sng">
                  <a:solidFill>
                    <a:schemeClr val="accent1">
                      <a:shade val="88000"/>
                      <a:satMod val="110000"/>
                    </a:schemeClr>
                  </a:solidFill>
                  <a:prstDash val="solid"/>
                </a:ln>
                <a:solidFill>
                  <a:schemeClr val="tx2">
                    <a:lumMod val="90000"/>
                    <a:lumOff val="10000"/>
                  </a:schemeClr>
                </a:solidFill>
              </a:rPr>
              <a:t>Ida </a:t>
            </a:r>
            <a:r>
              <a:rPr lang="en-IN" sz="4400" b="1" i="1" dirty="0" err="1">
                <a:ln w="10541" cmpd="sng">
                  <a:solidFill>
                    <a:schemeClr val="accent1">
                      <a:shade val="88000"/>
                      <a:satMod val="110000"/>
                    </a:schemeClr>
                  </a:solidFill>
                  <a:prstDash val="solid"/>
                </a:ln>
                <a:solidFill>
                  <a:schemeClr val="tx2">
                    <a:lumMod val="90000"/>
                    <a:lumOff val="10000"/>
                  </a:schemeClr>
                </a:solidFill>
              </a:rPr>
              <a:t>Nadi</a:t>
            </a:r>
            <a:r>
              <a:rPr lang="en-IN" sz="4400" b="1" dirty="0">
                <a:ln w="10541" cmpd="sng">
                  <a:solidFill>
                    <a:schemeClr val="accent1">
                      <a:shade val="88000"/>
                      <a:satMod val="110000"/>
                    </a:schemeClr>
                  </a:solidFill>
                  <a:prstDash val="solid"/>
                </a:ln>
                <a:solidFill>
                  <a:schemeClr val="tx2">
                    <a:lumMod val="90000"/>
                    <a:lumOff val="10000"/>
                  </a:schemeClr>
                </a:solidFill>
              </a:rPr>
              <a:t>)</a:t>
            </a:r>
            <a:endParaRPr lang="en-US" sz="4400" b="1" dirty="0">
              <a:ln w="10541" cmpd="sng">
                <a:solidFill>
                  <a:schemeClr val="accent1">
                    <a:shade val="88000"/>
                    <a:satMod val="110000"/>
                  </a:schemeClr>
                </a:solidFill>
                <a:prstDash val="solid"/>
              </a:ln>
              <a:solidFill>
                <a:schemeClr val="tx2">
                  <a:lumMod val="90000"/>
                  <a:lumOff val="10000"/>
                </a:schemeClr>
              </a:solidFill>
            </a:endParaRPr>
          </a:p>
        </p:txBody>
      </p:sp>
      <p:cxnSp>
        <p:nvCxnSpPr>
          <p:cNvPr id="7" name="Straight Arrow Connector 6">
            <a:extLst>
              <a:ext uri="{FF2B5EF4-FFF2-40B4-BE49-F238E27FC236}">
                <a16:creationId xmlns:a16="http://schemas.microsoft.com/office/drawing/2014/main" id="{79D87759-B8D6-496D-9630-B57C44A7F50F}"/>
              </a:ext>
            </a:extLst>
          </p:cNvPr>
          <p:cNvCxnSpPr/>
          <p:nvPr/>
        </p:nvCxnSpPr>
        <p:spPr>
          <a:xfrm>
            <a:off x="857224" y="2571744"/>
            <a:ext cx="135732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Elbow Connector 11">
            <a:extLst>
              <a:ext uri="{FF2B5EF4-FFF2-40B4-BE49-F238E27FC236}">
                <a16:creationId xmlns:a16="http://schemas.microsoft.com/office/drawing/2014/main" id="{020B36BE-FEF7-4085-870B-A8DD3F2124DF}"/>
              </a:ext>
            </a:extLst>
          </p:cNvPr>
          <p:cNvCxnSpPr/>
          <p:nvPr/>
        </p:nvCxnSpPr>
        <p:spPr>
          <a:xfrm>
            <a:off x="714348" y="6072206"/>
            <a:ext cx="2857520" cy="35719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6B62B5B-230E-4ED3-A578-EBAF32A99FF3}"/>
              </a:ext>
            </a:extLst>
          </p:cNvPr>
          <p:cNvSpPr txBox="1"/>
          <p:nvPr/>
        </p:nvSpPr>
        <p:spPr>
          <a:xfrm>
            <a:off x="2000232" y="2357430"/>
            <a:ext cx="1428760" cy="369332"/>
          </a:xfrm>
          <a:prstGeom prst="rect">
            <a:avLst/>
          </a:prstGeom>
          <a:noFill/>
        </p:spPr>
        <p:txBody>
          <a:bodyPr wrap="square" rtlCol="0">
            <a:spAutoFit/>
          </a:bodyPr>
          <a:lstStyle/>
          <a:p>
            <a:r>
              <a:rPr lang="en-IN" b="1" dirty="0">
                <a:solidFill>
                  <a:schemeClr val="tx2">
                    <a:lumMod val="75000"/>
                  </a:schemeClr>
                </a:solidFill>
              </a:rPr>
              <a:t>Ida </a:t>
            </a:r>
            <a:r>
              <a:rPr lang="en-IN" b="1" dirty="0" err="1">
                <a:solidFill>
                  <a:schemeClr val="tx2">
                    <a:lumMod val="75000"/>
                  </a:schemeClr>
                </a:solidFill>
              </a:rPr>
              <a:t>Nadi</a:t>
            </a:r>
            <a:endParaRPr lang="en-IN" b="1" dirty="0">
              <a:solidFill>
                <a:schemeClr val="tx2">
                  <a:lumMod val="75000"/>
                </a:schemeClr>
              </a:solidFill>
            </a:endParaRPr>
          </a:p>
        </p:txBody>
      </p:sp>
      <p:sp>
        <p:nvSpPr>
          <p:cNvPr id="10" name="TextBox 9">
            <a:extLst>
              <a:ext uri="{FF2B5EF4-FFF2-40B4-BE49-F238E27FC236}">
                <a16:creationId xmlns:a16="http://schemas.microsoft.com/office/drawing/2014/main" id="{429E0E74-9E4E-40E5-80C6-89F7F3032C8B}"/>
              </a:ext>
            </a:extLst>
          </p:cNvPr>
          <p:cNvSpPr txBox="1"/>
          <p:nvPr/>
        </p:nvSpPr>
        <p:spPr>
          <a:xfrm>
            <a:off x="3571868" y="5929330"/>
            <a:ext cx="1928826" cy="646331"/>
          </a:xfrm>
          <a:prstGeom prst="rect">
            <a:avLst/>
          </a:prstGeom>
          <a:noFill/>
        </p:spPr>
        <p:txBody>
          <a:bodyPr wrap="square" rtlCol="0">
            <a:spAutoFit/>
          </a:bodyPr>
          <a:lstStyle/>
          <a:p>
            <a:r>
              <a:rPr lang="en-IN" b="1" dirty="0">
                <a:solidFill>
                  <a:schemeClr val="tx2">
                    <a:lumMod val="75000"/>
                  </a:schemeClr>
                </a:solidFill>
              </a:rPr>
              <a:t>Ida </a:t>
            </a:r>
            <a:r>
              <a:rPr lang="en-IN" b="1" dirty="0" err="1">
                <a:solidFill>
                  <a:schemeClr val="tx2">
                    <a:lumMod val="75000"/>
                  </a:schemeClr>
                </a:solidFill>
              </a:rPr>
              <a:t>Nadi</a:t>
            </a:r>
            <a:r>
              <a:rPr lang="en-IN" b="1" dirty="0">
                <a:solidFill>
                  <a:schemeClr val="tx2">
                    <a:lumMod val="75000"/>
                  </a:schemeClr>
                </a:solidFill>
              </a:rPr>
              <a:t> Starts at </a:t>
            </a:r>
            <a:r>
              <a:rPr lang="en-IN" b="1" dirty="0" err="1">
                <a:solidFill>
                  <a:schemeClr val="tx2">
                    <a:lumMod val="75000"/>
                  </a:schemeClr>
                </a:solidFill>
              </a:rPr>
              <a:t>Mooladhara</a:t>
            </a:r>
            <a:endParaRPr lang="en-IN" b="1" dirty="0">
              <a:solidFill>
                <a:schemeClr val="tx2">
                  <a:lumMod val="75000"/>
                </a:schemeClr>
              </a:solidFill>
            </a:endParaRPr>
          </a:p>
        </p:txBody>
      </p:sp>
    </p:spTree>
    <p:extLst>
      <p:ext uri="{BB962C8B-B14F-4D97-AF65-F5344CB8AC3E}">
        <p14:creationId xmlns:p14="http://schemas.microsoft.com/office/powerpoint/2010/main" val="41047342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kra-8.png">
            <a:extLst>
              <a:ext uri="{FF2B5EF4-FFF2-40B4-BE49-F238E27FC236}">
                <a16:creationId xmlns:a16="http://schemas.microsoft.com/office/drawing/2014/main" id="{04A9BAC9-F3A2-4BFF-94FD-0881CC6B1D34}"/>
              </a:ext>
            </a:extLst>
          </p:cNvPr>
          <p:cNvPicPr>
            <a:picLocks noChangeAspect="1"/>
          </p:cNvPicPr>
          <p:nvPr/>
        </p:nvPicPr>
        <p:blipFill>
          <a:blip r:embed="rId2"/>
          <a:stretch>
            <a:fillRect/>
          </a:stretch>
        </p:blipFill>
        <p:spPr>
          <a:xfrm>
            <a:off x="5576937" y="857232"/>
            <a:ext cx="6067425" cy="5791200"/>
          </a:xfrm>
          <a:prstGeom prst="rect">
            <a:avLst/>
          </a:prstGeom>
        </p:spPr>
      </p:pic>
      <p:sp>
        <p:nvSpPr>
          <p:cNvPr id="3" name="TextBox 2">
            <a:extLst>
              <a:ext uri="{FF2B5EF4-FFF2-40B4-BE49-F238E27FC236}">
                <a16:creationId xmlns:a16="http://schemas.microsoft.com/office/drawing/2014/main" id="{4F5CDDA1-4874-483C-A6A5-009B0B989E2B}"/>
              </a:ext>
            </a:extLst>
          </p:cNvPr>
          <p:cNvSpPr txBox="1"/>
          <p:nvPr/>
        </p:nvSpPr>
        <p:spPr>
          <a:xfrm>
            <a:off x="357158" y="1571612"/>
            <a:ext cx="4500594" cy="3785652"/>
          </a:xfrm>
          <a:prstGeom prst="rect">
            <a:avLst/>
          </a:prstGeom>
          <a:noFill/>
        </p:spPr>
        <p:txBody>
          <a:bodyPr wrap="square" rtlCol="0">
            <a:spAutoFit/>
          </a:bodyPr>
          <a:lstStyle/>
          <a:p>
            <a:r>
              <a:rPr lang="en-IN" sz="2400" b="1" dirty="0">
                <a:solidFill>
                  <a:srgbClr val="A26412"/>
                </a:solidFill>
              </a:rPr>
              <a:t>The Right Channel (</a:t>
            </a:r>
            <a:r>
              <a:rPr lang="en-IN" sz="2400" b="1" i="1" dirty="0" err="1">
                <a:solidFill>
                  <a:srgbClr val="A26412"/>
                </a:solidFill>
              </a:rPr>
              <a:t>Pingala</a:t>
            </a:r>
            <a:r>
              <a:rPr lang="en-IN" sz="2400" b="1" i="1" dirty="0">
                <a:solidFill>
                  <a:srgbClr val="A26412"/>
                </a:solidFill>
              </a:rPr>
              <a:t> </a:t>
            </a:r>
            <a:r>
              <a:rPr lang="en-IN" sz="2400" b="1" i="1" dirty="0" err="1">
                <a:solidFill>
                  <a:srgbClr val="A26412"/>
                </a:solidFill>
              </a:rPr>
              <a:t>Nadi</a:t>
            </a:r>
            <a:r>
              <a:rPr lang="en-IN" sz="2400" b="1" dirty="0">
                <a:solidFill>
                  <a:srgbClr val="A26412"/>
                </a:solidFill>
              </a:rPr>
              <a:t>), also called the Sun Channel, begins at the 2</a:t>
            </a:r>
            <a:r>
              <a:rPr lang="en-IN" sz="2400" b="1" baseline="30000" dirty="0">
                <a:solidFill>
                  <a:srgbClr val="A26412"/>
                </a:solidFill>
              </a:rPr>
              <a:t>nd</a:t>
            </a:r>
            <a:r>
              <a:rPr lang="en-IN" sz="2400" b="1" dirty="0">
                <a:solidFill>
                  <a:srgbClr val="A26412"/>
                </a:solidFill>
              </a:rPr>
              <a:t> chakra (</a:t>
            </a:r>
            <a:r>
              <a:rPr lang="en-IN" sz="2400" b="1" dirty="0" err="1">
                <a:solidFill>
                  <a:srgbClr val="A26412"/>
                </a:solidFill>
              </a:rPr>
              <a:t>Swadisthan</a:t>
            </a:r>
            <a:r>
              <a:rPr lang="en-IN" sz="2400" b="1" dirty="0">
                <a:solidFill>
                  <a:srgbClr val="A26412"/>
                </a:solidFill>
              </a:rPr>
              <a:t>) and travels up the right side of the body. </a:t>
            </a:r>
          </a:p>
          <a:p>
            <a:endParaRPr lang="en-IN" sz="2400" b="1" dirty="0">
              <a:solidFill>
                <a:srgbClr val="A26412"/>
              </a:solidFill>
            </a:endParaRPr>
          </a:p>
          <a:p>
            <a:r>
              <a:rPr lang="en-IN" sz="2400" b="1" dirty="0">
                <a:solidFill>
                  <a:srgbClr val="A26412"/>
                </a:solidFill>
              </a:rPr>
              <a:t>The right channel is the conduit for the energy of action and planning, which drives our mental and physical activities.</a:t>
            </a:r>
          </a:p>
        </p:txBody>
      </p:sp>
      <p:sp>
        <p:nvSpPr>
          <p:cNvPr id="4" name="Rectangle 3">
            <a:extLst>
              <a:ext uri="{FF2B5EF4-FFF2-40B4-BE49-F238E27FC236}">
                <a16:creationId xmlns:a16="http://schemas.microsoft.com/office/drawing/2014/main" id="{39735A62-9075-4E6B-B34C-A3B5AB0DB925}"/>
              </a:ext>
            </a:extLst>
          </p:cNvPr>
          <p:cNvSpPr/>
          <p:nvPr/>
        </p:nvSpPr>
        <p:spPr>
          <a:xfrm>
            <a:off x="155477" y="488889"/>
            <a:ext cx="7986033" cy="769441"/>
          </a:xfrm>
          <a:prstGeom prst="rect">
            <a:avLst/>
          </a:prstGeom>
          <a:noFill/>
        </p:spPr>
        <p:txBody>
          <a:bodyPr wrap="none" lIns="91440" tIns="45720" rIns="91440" bIns="45720">
            <a:spAutoFit/>
          </a:bodyPr>
          <a:lstStyle/>
          <a:p>
            <a:pPr algn="ctr"/>
            <a:r>
              <a:rPr lang="en-IN" sz="4400" b="1" dirty="0">
                <a:ln w="1905"/>
                <a:solidFill>
                  <a:schemeClr val="accent2"/>
                </a:solidFill>
                <a:effectLst>
                  <a:innerShdw blurRad="69850" dist="43180" dir="5400000">
                    <a:srgbClr val="000000">
                      <a:alpha val="65000"/>
                    </a:srgbClr>
                  </a:innerShdw>
                </a:effectLst>
              </a:rPr>
              <a:t>The Right Channel (</a:t>
            </a:r>
            <a:r>
              <a:rPr lang="en-IN" sz="4400" b="1" i="1" dirty="0" err="1">
                <a:ln w="1905"/>
                <a:solidFill>
                  <a:schemeClr val="accent2"/>
                </a:solidFill>
                <a:effectLst>
                  <a:innerShdw blurRad="69850" dist="43180" dir="5400000">
                    <a:srgbClr val="000000">
                      <a:alpha val="65000"/>
                    </a:srgbClr>
                  </a:innerShdw>
                </a:effectLst>
              </a:rPr>
              <a:t>Pingala</a:t>
            </a:r>
            <a:r>
              <a:rPr lang="en-IN" sz="4400" b="1" i="1" dirty="0">
                <a:ln w="1905"/>
                <a:solidFill>
                  <a:schemeClr val="accent2"/>
                </a:solidFill>
                <a:effectLst>
                  <a:innerShdw blurRad="69850" dist="43180" dir="5400000">
                    <a:srgbClr val="000000">
                      <a:alpha val="65000"/>
                    </a:srgbClr>
                  </a:innerShdw>
                </a:effectLst>
              </a:rPr>
              <a:t> </a:t>
            </a:r>
            <a:r>
              <a:rPr lang="en-IN" sz="4400" b="1" i="1" dirty="0" err="1">
                <a:ln w="1905"/>
                <a:solidFill>
                  <a:schemeClr val="accent2"/>
                </a:solidFill>
                <a:effectLst>
                  <a:innerShdw blurRad="69850" dist="43180" dir="5400000">
                    <a:srgbClr val="000000">
                      <a:alpha val="65000"/>
                    </a:srgbClr>
                  </a:innerShdw>
                </a:effectLst>
              </a:rPr>
              <a:t>Nadi</a:t>
            </a:r>
            <a:r>
              <a:rPr lang="en-IN" sz="4400" b="1" dirty="0">
                <a:ln w="1905"/>
                <a:solidFill>
                  <a:schemeClr val="accent2"/>
                </a:solidFill>
                <a:effectLst>
                  <a:innerShdw blurRad="69850" dist="43180" dir="5400000">
                    <a:srgbClr val="000000">
                      <a:alpha val="65000"/>
                    </a:srgbClr>
                  </a:innerShdw>
                </a:effectLst>
              </a:rPr>
              <a:t>)</a:t>
            </a:r>
            <a:endParaRPr lang="en-US" sz="4400" b="1" dirty="0">
              <a:ln w="1905"/>
              <a:solidFill>
                <a:schemeClr val="accent2"/>
              </a:solidFill>
              <a:effectLst>
                <a:innerShdw blurRad="69850" dist="43180" dir="5400000">
                  <a:srgbClr val="000000">
                    <a:alpha val="65000"/>
                  </a:srgbClr>
                </a:innerShdw>
              </a:effectLst>
            </a:endParaRPr>
          </a:p>
        </p:txBody>
      </p:sp>
      <p:cxnSp>
        <p:nvCxnSpPr>
          <p:cNvPr id="5" name="Straight Arrow Connector 4">
            <a:extLst>
              <a:ext uri="{FF2B5EF4-FFF2-40B4-BE49-F238E27FC236}">
                <a16:creationId xmlns:a16="http://schemas.microsoft.com/office/drawing/2014/main" id="{294C99AA-DF92-426E-9D13-D98D0774A272}"/>
              </a:ext>
            </a:extLst>
          </p:cNvPr>
          <p:cNvCxnSpPr/>
          <p:nvPr/>
        </p:nvCxnSpPr>
        <p:spPr>
          <a:xfrm rot="10800000">
            <a:off x="6929454" y="1714488"/>
            <a:ext cx="1428760" cy="1588"/>
          </a:xfrm>
          <a:prstGeom prst="straightConnector1">
            <a:avLst/>
          </a:prstGeom>
          <a:ln>
            <a:solidFill>
              <a:srgbClr val="A26412"/>
            </a:solidFill>
            <a:tailEnd type="arrow"/>
          </a:ln>
        </p:spPr>
        <p:style>
          <a:lnRef idx="1">
            <a:schemeClr val="accent1"/>
          </a:lnRef>
          <a:fillRef idx="0">
            <a:schemeClr val="accent1"/>
          </a:fillRef>
          <a:effectRef idx="0">
            <a:schemeClr val="accent1"/>
          </a:effectRef>
          <a:fontRef idx="minor">
            <a:schemeClr val="tx1"/>
          </a:fontRef>
        </p:style>
      </p:cxnSp>
      <p:cxnSp>
        <p:nvCxnSpPr>
          <p:cNvPr id="6" name="Elbow Connector 10">
            <a:extLst>
              <a:ext uri="{FF2B5EF4-FFF2-40B4-BE49-F238E27FC236}">
                <a16:creationId xmlns:a16="http://schemas.microsoft.com/office/drawing/2014/main" id="{147D627F-2767-44E4-B2CA-A60BD3CE5661}"/>
              </a:ext>
            </a:extLst>
          </p:cNvPr>
          <p:cNvCxnSpPr/>
          <p:nvPr/>
        </p:nvCxnSpPr>
        <p:spPr>
          <a:xfrm rot="10800000">
            <a:off x="5786446" y="4286256"/>
            <a:ext cx="2500330" cy="928694"/>
          </a:xfrm>
          <a:prstGeom prst="bentConnector3">
            <a:avLst>
              <a:gd name="adj1" fmla="val 50000"/>
            </a:avLst>
          </a:prstGeom>
          <a:ln>
            <a:solidFill>
              <a:srgbClr val="A26412"/>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6FFB3AF-0602-4F93-B667-816E27D4E926}"/>
              </a:ext>
            </a:extLst>
          </p:cNvPr>
          <p:cNvSpPr txBox="1"/>
          <p:nvPr/>
        </p:nvSpPr>
        <p:spPr>
          <a:xfrm>
            <a:off x="5643570" y="1571612"/>
            <a:ext cx="1500198" cy="369332"/>
          </a:xfrm>
          <a:prstGeom prst="rect">
            <a:avLst/>
          </a:prstGeom>
          <a:noFill/>
        </p:spPr>
        <p:txBody>
          <a:bodyPr wrap="square" rtlCol="0">
            <a:spAutoFit/>
          </a:bodyPr>
          <a:lstStyle/>
          <a:p>
            <a:r>
              <a:rPr lang="en-IN" b="1" dirty="0" err="1">
                <a:solidFill>
                  <a:srgbClr val="A26412"/>
                </a:solidFill>
              </a:rPr>
              <a:t>Pingala</a:t>
            </a:r>
            <a:r>
              <a:rPr lang="en-IN" b="1" dirty="0">
                <a:solidFill>
                  <a:srgbClr val="A26412"/>
                </a:solidFill>
              </a:rPr>
              <a:t> </a:t>
            </a:r>
            <a:r>
              <a:rPr lang="en-IN" b="1" dirty="0" err="1">
                <a:solidFill>
                  <a:srgbClr val="A26412"/>
                </a:solidFill>
              </a:rPr>
              <a:t>Nadi</a:t>
            </a:r>
            <a:endParaRPr lang="en-IN" b="1" dirty="0">
              <a:solidFill>
                <a:srgbClr val="A26412"/>
              </a:solidFill>
            </a:endParaRPr>
          </a:p>
        </p:txBody>
      </p:sp>
      <p:sp>
        <p:nvSpPr>
          <p:cNvPr id="8" name="TextBox 7">
            <a:extLst>
              <a:ext uri="{FF2B5EF4-FFF2-40B4-BE49-F238E27FC236}">
                <a16:creationId xmlns:a16="http://schemas.microsoft.com/office/drawing/2014/main" id="{505541FE-A229-4AB2-AB30-C21846411EC8}"/>
              </a:ext>
            </a:extLst>
          </p:cNvPr>
          <p:cNvSpPr txBox="1"/>
          <p:nvPr/>
        </p:nvSpPr>
        <p:spPr>
          <a:xfrm>
            <a:off x="5715008" y="3643314"/>
            <a:ext cx="1500198" cy="646331"/>
          </a:xfrm>
          <a:prstGeom prst="rect">
            <a:avLst/>
          </a:prstGeom>
          <a:noFill/>
        </p:spPr>
        <p:txBody>
          <a:bodyPr wrap="square" rtlCol="0">
            <a:spAutoFit/>
          </a:bodyPr>
          <a:lstStyle/>
          <a:p>
            <a:r>
              <a:rPr lang="en-IN" b="1" dirty="0">
                <a:solidFill>
                  <a:srgbClr val="A26412"/>
                </a:solidFill>
              </a:rPr>
              <a:t>Begins at 2</a:t>
            </a:r>
            <a:r>
              <a:rPr lang="en-IN" b="1" baseline="30000" dirty="0">
                <a:solidFill>
                  <a:srgbClr val="A26412"/>
                </a:solidFill>
              </a:rPr>
              <a:t>nd</a:t>
            </a:r>
            <a:r>
              <a:rPr lang="en-IN" b="1" dirty="0">
                <a:solidFill>
                  <a:srgbClr val="A26412"/>
                </a:solidFill>
              </a:rPr>
              <a:t> Chakra</a:t>
            </a:r>
          </a:p>
        </p:txBody>
      </p:sp>
    </p:spTree>
    <p:extLst>
      <p:ext uri="{BB962C8B-B14F-4D97-AF65-F5344CB8AC3E}">
        <p14:creationId xmlns:p14="http://schemas.microsoft.com/office/powerpoint/2010/main" val="1573674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hakra-8.png">
            <a:extLst>
              <a:ext uri="{FF2B5EF4-FFF2-40B4-BE49-F238E27FC236}">
                <a16:creationId xmlns:a16="http://schemas.microsoft.com/office/drawing/2014/main" id="{E0481ECD-36E6-47C3-A7E5-3FE4B763B72E}"/>
              </a:ext>
            </a:extLst>
          </p:cNvPr>
          <p:cNvPicPr>
            <a:picLocks noChangeAspect="1"/>
          </p:cNvPicPr>
          <p:nvPr/>
        </p:nvPicPr>
        <p:blipFill>
          <a:blip r:embed="rId2"/>
          <a:stretch>
            <a:fillRect/>
          </a:stretch>
        </p:blipFill>
        <p:spPr>
          <a:xfrm>
            <a:off x="3624877" y="2092699"/>
            <a:ext cx="4714908" cy="4500257"/>
          </a:xfrm>
          <a:prstGeom prst="rect">
            <a:avLst/>
          </a:prstGeom>
        </p:spPr>
      </p:pic>
      <p:sp>
        <p:nvSpPr>
          <p:cNvPr id="2" name="TextBox 1">
            <a:extLst>
              <a:ext uri="{FF2B5EF4-FFF2-40B4-BE49-F238E27FC236}">
                <a16:creationId xmlns:a16="http://schemas.microsoft.com/office/drawing/2014/main" id="{E58BA451-5B81-4F0C-A160-7CFB18EED2D9}"/>
              </a:ext>
            </a:extLst>
          </p:cNvPr>
          <p:cNvSpPr txBox="1"/>
          <p:nvPr/>
        </p:nvSpPr>
        <p:spPr>
          <a:xfrm>
            <a:off x="164481" y="1365063"/>
            <a:ext cx="4211944" cy="2246769"/>
          </a:xfrm>
          <a:prstGeom prst="rect">
            <a:avLst/>
          </a:prstGeom>
          <a:noFill/>
        </p:spPr>
        <p:txBody>
          <a:bodyPr wrap="square" rtlCol="0">
            <a:spAutoFit/>
          </a:bodyPr>
          <a:lstStyle/>
          <a:p>
            <a:r>
              <a:rPr lang="en-IN" sz="2000" b="1" dirty="0">
                <a:solidFill>
                  <a:schemeClr val="accent4">
                    <a:lumMod val="50000"/>
                  </a:schemeClr>
                </a:solidFill>
              </a:rPr>
              <a:t>The Central Channel (</a:t>
            </a:r>
            <a:r>
              <a:rPr lang="en-IN" sz="2000" b="1" i="1" dirty="0" err="1">
                <a:solidFill>
                  <a:schemeClr val="accent4">
                    <a:lumMod val="50000"/>
                  </a:schemeClr>
                </a:solidFill>
              </a:rPr>
              <a:t>Sushumna</a:t>
            </a:r>
            <a:r>
              <a:rPr lang="en-IN" sz="2000" b="1" i="1" dirty="0">
                <a:solidFill>
                  <a:schemeClr val="accent4">
                    <a:lumMod val="50000"/>
                  </a:schemeClr>
                </a:solidFill>
              </a:rPr>
              <a:t> </a:t>
            </a:r>
            <a:r>
              <a:rPr lang="en-IN" sz="2000" b="1" i="1" dirty="0" err="1">
                <a:solidFill>
                  <a:schemeClr val="accent4">
                    <a:lumMod val="50000"/>
                  </a:schemeClr>
                </a:solidFill>
              </a:rPr>
              <a:t>nadi</a:t>
            </a:r>
            <a:r>
              <a:rPr lang="en-IN" sz="2000" b="1" dirty="0">
                <a:solidFill>
                  <a:schemeClr val="accent4">
                    <a:lumMod val="50000"/>
                  </a:schemeClr>
                </a:solidFill>
              </a:rPr>
              <a:t>), also known as the Middle Path, extends from the sacrum bone at the base of the spine (where the </a:t>
            </a:r>
            <a:r>
              <a:rPr lang="en-IN" sz="2000" b="1" dirty="0" err="1">
                <a:solidFill>
                  <a:schemeClr val="accent4">
                    <a:lumMod val="50000"/>
                  </a:schemeClr>
                </a:solidFill>
              </a:rPr>
              <a:t>Kundalini</a:t>
            </a:r>
            <a:r>
              <a:rPr lang="en-IN" sz="2000" b="1" dirty="0">
                <a:solidFill>
                  <a:schemeClr val="accent4">
                    <a:lumMod val="50000"/>
                  </a:schemeClr>
                </a:solidFill>
              </a:rPr>
              <a:t> energy resides) straight up the spine towards the </a:t>
            </a:r>
            <a:r>
              <a:rPr lang="en-IN" sz="2000" b="1" dirty="0" err="1">
                <a:solidFill>
                  <a:schemeClr val="accent4">
                    <a:lumMod val="50000"/>
                  </a:schemeClr>
                </a:solidFill>
              </a:rPr>
              <a:t>Sahasrara</a:t>
            </a:r>
            <a:r>
              <a:rPr lang="en-IN" sz="2000" b="1" dirty="0">
                <a:solidFill>
                  <a:schemeClr val="accent4">
                    <a:lumMod val="50000"/>
                  </a:schemeClr>
                </a:solidFill>
              </a:rPr>
              <a:t> </a:t>
            </a:r>
          </a:p>
          <a:p>
            <a:r>
              <a:rPr lang="en-IN" sz="2000" b="1" dirty="0">
                <a:solidFill>
                  <a:schemeClr val="accent4">
                    <a:lumMod val="50000"/>
                  </a:schemeClr>
                </a:solidFill>
              </a:rPr>
              <a:t>(the 7th, uppermost chakra). </a:t>
            </a:r>
          </a:p>
        </p:txBody>
      </p:sp>
      <p:sp>
        <p:nvSpPr>
          <p:cNvPr id="3" name="TextBox 2">
            <a:extLst>
              <a:ext uri="{FF2B5EF4-FFF2-40B4-BE49-F238E27FC236}">
                <a16:creationId xmlns:a16="http://schemas.microsoft.com/office/drawing/2014/main" id="{21F144A6-AD7E-4BFF-8775-7FAA3C50B065}"/>
              </a:ext>
            </a:extLst>
          </p:cNvPr>
          <p:cNvSpPr txBox="1"/>
          <p:nvPr/>
        </p:nvSpPr>
        <p:spPr>
          <a:xfrm>
            <a:off x="6957341" y="1672839"/>
            <a:ext cx="4842840" cy="1631216"/>
          </a:xfrm>
          <a:prstGeom prst="rect">
            <a:avLst/>
          </a:prstGeom>
          <a:noFill/>
        </p:spPr>
        <p:txBody>
          <a:bodyPr wrap="square" rtlCol="0">
            <a:spAutoFit/>
          </a:bodyPr>
          <a:lstStyle/>
          <a:p>
            <a:r>
              <a:rPr lang="en-IN" sz="2000" b="1" dirty="0">
                <a:solidFill>
                  <a:schemeClr val="accent4">
                    <a:lumMod val="50000"/>
                  </a:schemeClr>
                </a:solidFill>
              </a:rPr>
              <a:t>The central channel is the channel of spiritual ascent, the power which sustains our evolution and guides us, consciously or unconsciously, towards the higher awareness of the </a:t>
            </a:r>
            <a:r>
              <a:rPr lang="en-IN" sz="2000" b="1" dirty="0" err="1">
                <a:solidFill>
                  <a:schemeClr val="accent4">
                    <a:lumMod val="50000"/>
                  </a:schemeClr>
                </a:solidFill>
              </a:rPr>
              <a:t>Sahasrara</a:t>
            </a:r>
            <a:r>
              <a:rPr lang="en-IN" sz="2000" b="1" dirty="0">
                <a:solidFill>
                  <a:schemeClr val="accent4">
                    <a:lumMod val="50000"/>
                  </a:schemeClr>
                </a:solidFill>
              </a:rPr>
              <a:t>.</a:t>
            </a:r>
          </a:p>
        </p:txBody>
      </p:sp>
      <p:sp>
        <p:nvSpPr>
          <p:cNvPr id="4" name="Rectangle 3">
            <a:extLst>
              <a:ext uri="{FF2B5EF4-FFF2-40B4-BE49-F238E27FC236}">
                <a16:creationId xmlns:a16="http://schemas.microsoft.com/office/drawing/2014/main" id="{74125A44-95E7-4575-BCB8-4A4B01929CED}"/>
              </a:ext>
            </a:extLst>
          </p:cNvPr>
          <p:cNvSpPr/>
          <p:nvPr/>
        </p:nvSpPr>
        <p:spPr>
          <a:xfrm>
            <a:off x="1867919" y="631995"/>
            <a:ext cx="8456161"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IN" sz="4000" b="1" spc="50" dirty="0">
                <a:ln w="11430"/>
                <a:solidFill>
                  <a:schemeClr val="accent4">
                    <a:lumMod val="75000"/>
                  </a:schemeClr>
                </a:solidFill>
              </a:rPr>
              <a:t>The Central Channel (</a:t>
            </a:r>
            <a:r>
              <a:rPr lang="en-IN" sz="4000" b="1" i="1" spc="50" dirty="0" err="1">
                <a:ln w="11430"/>
                <a:solidFill>
                  <a:schemeClr val="accent4">
                    <a:lumMod val="75000"/>
                  </a:schemeClr>
                </a:solidFill>
              </a:rPr>
              <a:t>Sushumna</a:t>
            </a:r>
            <a:r>
              <a:rPr lang="en-IN" sz="4000" b="1" i="1" spc="50" dirty="0">
                <a:ln w="11430"/>
                <a:solidFill>
                  <a:schemeClr val="accent4">
                    <a:lumMod val="75000"/>
                  </a:schemeClr>
                </a:solidFill>
              </a:rPr>
              <a:t> </a:t>
            </a:r>
            <a:r>
              <a:rPr lang="en-IN" sz="4000" b="1" i="1" spc="50" dirty="0" err="1">
                <a:ln w="11430"/>
                <a:solidFill>
                  <a:schemeClr val="accent4">
                    <a:lumMod val="75000"/>
                  </a:schemeClr>
                </a:solidFill>
              </a:rPr>
              <a:t>Nadi</a:t>
            </a:r>
            <a:r>
              <a:rPr lang="en-IN" sz="4000" b="1" spc="50" dirty="0">
                <a:ln w="11430"/>
                <a:solidFill>
                  <a:schemeClr val="accent4">
                    <a:lumMod val="75000"/>
                  </a:schemeClr>
                </a:solidFill>
              </a:rPr>
              <a:t>)</a:t>
            </a:r>
            <a:endParaRPr lang="en-US" sz="4000" b="1" spc="50" dirty="0">
              <a:ln w="11430"/>
              <a:solidFill>
                <a:schemeClr val="accent4">
                  <a:lumMod val="75000"/>
                </a:schemeClr>
              </a:solidFill>
            </a:endParaRPr>
          </a:p>
        </p:txBody>
      </p:sp>
      <p:cxnSp>
        <p:nvCxnSpPr>
          <p:cNvPr id="5" name="Straight Arrow Connector 4">
            <a:extLst>
              <a:ext uri="{FF2B5EF4-FFF2-40B4-BE49-F238E27FC236}">
                <a16:creationId xmlns:a16="http://schemas.microsoft.com/office/drawing/2014/main" id="{10C3DD20-4728-4A3F-8261-27652951A42D}"/>
              </a:ext>
            </a:extLst>
          </p:cNvPr>
          <p:cNvCxnSpPr/>
          <p:nvPr/>
        </p:nvCxnSpPr>
        <p:spPr>
          <a:xfrm>
            <a:off x="5982331" y="3775662"/>
            <a:ext cx="1857388" cy="1588"/>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BDCD2681-9228-4D58-BFED-E8228B6CD8EF}"/>
              </a:ext>
            </a:extLst>
          </p:cNvPr>
          <p:cNvCxnSpPr/>
          <p:nvPr/>
        </p:nvCxnSpPr>
        <p:spPr>
          <a:xfrm rot="10800000" flipV="1">
            <a:off x="3839191" y="2163824"/>
            <a:ext cx="2071702" cy="1500198"/>
          </a:xfrm>
          <a:prstGeom prst="straightConnector1">
            <a:avLst/>
          </a:prstGeom>
          <a:ln>
            <a:solidFill>
              <a:schemeClr val="accent4">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73DBA64-CA08-4BF9-A692-AFBD850AAEB6}"/>
              </a:ext>
            </a:extLst>
          </p:cNvPr>
          <p:cNvSpPr txBox="1"/>
          <p:nvPr/>
        </p:nvSpPr>
        <p:spPr>
          <a:xfrm>
            <a:off x="7839719" y="3592584"/>
            <a:ext cx="1643074" cy="369332"/>
          </a:xfrm>
          <a:prstGeom prst="rect">
            <a:avLst/>
          </a:prstGeom>
          <a:noFill/>
        </p:spPr>
        <p:txBody>
          <a:bodyPr wrap="square" rtlCol="0">
            <a:spAutoFit/>
          </a:bodyPr>
          <a:lstStyle/>
          <a:p>
            <a:r>
              <a:rPr lang="en-IN" b="1" i="1" dirty="0" err="1">
                <a:solidFill>
                  <a:schemeClr val="accent4">
                    <a:lumMod val="50000"/>
                  </a:schemeClr>
                </a:solidFill>
              </a:rPr>
              <a:t>Sushumna</a:t>
            </a:r>
            <a:r>
              <a:rPr lang="en-IN" b="1" i="1" dirty="0">
                <a:solidFill>
                  <a:schemeClr val="accent4">
                    <a:lumMod val="50000"/>
                  </a:schemeClr>
                </a:solidFill>
              </a:rPr>
              <a:t> </a:t>
            </a:r>
            <a:r>
              <a:rPr lang="en-IN" b="1" i="1" dirty="0" err="1">
                <a:solidFill>
                  <a:schemeClr val="accent4">
                    <a:lumMod val="50000"/>
                  </a:schemeClr>
                </a:solidFill>
              </a:rPr>
              <a:t>nadi</a:t>
            </a:r>
            <a:endParaRPr lang="en-IN" b="1" dirty="0">
              <a:solidFill>
                <a:schemeClr val="accent4">
                  <a:lumMod val="50000"/>
                </a:schemeClr>
              </a:solidFill>
            </a:endParaRPr>
          </a:p>
        </p:txBody>
      </p:sp>
      <p:sp>
        <p:nvSpPr>
          <p:cNvPr id="8" name="TextBox 7">
            <a:extLst>
              <a:ext uri="{FF2B5EF4-FFF2-40B4-BE49-F238E27FC236}">
                <a16:creationId xmlns:a16="http://schemas.microsoft.com/office/drawing/2014/main" id="{B249CC00-D6DC-475C-8160-C6D7E41A1700}"/>
              </a:ext>
            </a:extLst>
          </p:cNvPr>
          <p:cNvSpPr txBox="1"/>
          <p:nvPr/>
        </p:nvSpPr>
        <p:spPr>
          <a:xfrm>
            <a:off x="2517588" y="3730984"/>
            <a:ext cx="2143140" cy="369332"/>
          </a:xfrm>
          <a:prstGeom prst="rect">
            <a:avLst/>
          </a:prstGeom>
          <a:noFill/>
        </p:spPr>
        <p:txBody>
          <a:bodyPr wrap="square" rtlCol="0">
            <a:spAutoFit/>
          </a:bodyPr>
          <a:lstStyle/>
          <a:p>
            <a:r>
              <a:rPr lang="en-IN" b="1" dirty="0">
                <a:solidFill>
                  <a:schemeClr val="accent4">
                    <a:lumMod val="50000"/>
                  </a:schemeClr>
                </a:solidFill>
              </a:rPr>
              <a:t> </a:t>
            </a:r>
            <a:r>
              <a:rPr lang="en-IN" b="1" dirty="0" err="1">
                <a:solidFill>
                  <a:schemeClr val="accent4">
                    <a:lumMod val="50000"/>
                  </a:schemeClr>
                </a:solidFill>
              </a:rPr>
              <a:t>Sahasrara</a:t>
            </a:r>
            <a:r>
              <a:rPr lang="en-IN" b="1" dirty="0">
                <a:solidFill>
                  <a:schemeClr val="accent4">
                    <a:lumMod val="50000"/>
                  </a:schemeClr>
                </a:solidFill>
              </a:rPr>
              <a:t> Chakra</a:t>
            </a:r>
          </a:p>
        </p:txBody>
      </p:sp>
    </p:spTree>
    <p:extLst>
      <p:ext uri="{BB962C8B-B14F-4D97-AF65-F5344CB8AC3E}">
        <p14:creationId xmlns:p14="http://schemas.microsoft.com/office/powerpoint/2010/main" val="14696759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s.png">
            <a:extLst>
              <a:ext uri="{FF2B5EF4-FFF2-40B4-BE49-F238E27FC236}">
                <a16:creationId xmlns:a16="http://schemas.microsoft.com/office/drawing/2014/main" id="{BE2D6E62-354E-4524-B2D8-681E3985AD4B}"/>
              </a:ext>
            </a:extLst>
          </p:cNvPr>
          <p:cNvPicPr>
            <a:picLocks noChangeAspect="1"/>
          </p:cNvPicPr>
          <p:nvPr/>
        </p:nvPicPr>
        <p:blipFill>
          <a:blip r:embed="rId2"/>
          <a:srcRect t="13594"/>
          <a:stretch>
            <a:fillRect/>
          </a:stretch>
        </p:blipFill>
        <p:spPr>
          <a:xfrm>
            <a:off x="2309786" y="1463315"/>
            <a:ext cx="7572428" cy="5300674"/>
          </a:xfrm>
          <a:prstGeom prst="rect">
            <a:avLst/>
          </a:prstGeom>
        </p:spPr>
      </p:pic>
      <p:sp>
        <p:nvSpPr>
          <p:cNvPr id="3" name="Rectangle 2">
            <a:extLst>
              <a:ext uri="{FF2B5EF4-FFF2-40B4-BE49-F238E27FC236}">
                <a16:creationId xmlns:a16="http://schemas.microsoft.com/office/drawing/2014/main" id="{F9BEB697-1375-4C4F-9CA1-F7FD28F33E61}"/>
              </a:ext>
            </a:extLst>
          </p:cNvPr>
          <p:cNvSpPr/>
          <p:nvPr/>
        </p:nvSpPr>
        <p:spPr>
          <a:xfrm>
            <a:off x="1952958" y="492586"/>
            <a:ext cx="9019842" cy="769441"/>
          </a:xfrm>
          <a:prstGeom prst="rect">
            <a:avLst/>
          </a:prstGeom>
          <a:noFill/>
        </p:spPr>
        <p:txBody>
          <a:bodyPr wrap="none" lIns="91440" tIns="45720" rIns="91440" bIns="45720">
            <a:spAutoFit/>
          </a:bodyPr>
          <a:lstStyle/>
          <a:p>
            <a:pPr algn="ctr"/>
            <a:r>
              <a:rPr 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Chakra Arrangement In Subtle System</a:t>
            </a:r>
            <a:endPar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5956938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ooladhara+Chakra+Pelvic+Plexus.jpg"/>
          <p:cNvPicPr>
            <a:picLocks noGrp="1" noChangeAspect="1"/>
          </p:cNvPicPr>
          <p:nvPr>
            <p:ph idx="1"/>
          </p:nvPr>
        </p:nvPicPr>
        <p:blipFill>
          <a:blip r:embed="rId2"/>
          <a:srcRect l="940" t="2508"/>
          <a:stretch>
            <a:fillRect/>
          </a:stretch>
        </p:blipFill>
        <p:spPr>
          <a:xfrm>
            <a:off x="558652" y="831888"/>
            <a:ext cx="7525307" cy="5554683"/>
          </a:xfrm>
        </p:spPr>
      </p:pic>
      <p:pic>
        <p:nvPicPr>
          <p:cNvPr id="3" name="Picture 2">
            <a:extLst>
              <a:ext uri="{FF2B5EF4-FFF2-40B4-BE49-F238E27FC236}">
                <a16:creationId xmlns:a16="http://schemas.microsoft.com/office/drawing/2014/main" id="{BDC669B0-0891-4706-926D-6FDBF00537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6332" y="831888"/>
            <a:ext cx="3840100" cy="5554683"/>
          </a:xfrm>
          <a:prstGeom prst="rect">
            <a:avLst/>
          </a:prstGeom>
        </p:spPr>
      </p:pic>
    </p:spTree>
    <p:extLst>
      <p:ext uri="{BB962C8B-B14F-4D97-AF65-F5344CB8AC3E}">
        <p14:creationId xmlns:p14="http://schemas.microsoft.com/office/powerpoint/2010/main" val="18025783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1193" y="2340864"/>
            <a:ext cx="7025556" cy="3634486"/>
          </a:xfrm>
        </p:spPr>
        <p:txBody>
          <a:bodyPr>
            <a:noAutofit/>
          </a:bodyPr>
          <a:lstStyle/>
          <a:p>
            <a:r>
              <a:rPr lang="en-IN" sz="2000" dirty="0"/>
              <a:t>First Chakra, situated below the sacrum bone.</a:t>
            </a:r>
          </a:p>
          <a:p>
            <a:r>
              <a:rPr lang="en-IN" sz="2000" b="1" dirty="0"/>
              <a:t>Element</a:t>
            </a:r>
            <a:r>
              <a:rPr lang="en-IN" sz="2000" dirty="0"/>
              <a:t>: Earth / Carbon</a:t>
            </a:r>
          </a:p>
          <a:p>
            <a:r>
              <a:rPr lang="en-IN" sz="2000" b="1" dirty="0"/>
              <a:t>Physical Aspect</a:t>
            </a:r>
            <a:r>
              <a:rPr lang="en-IN" sz="2000" dirty="0"/>
              <a:t>: </a:t>
            </a:r>
            <a:r>
              <a:rPr lang="en-IN" dirty="0"/>
              <a:t>Prostate</a:t>
            </a:r>
            <a:r>
              <a:rPr lang="en-IN" sz="2000" dirty="0"/>
              <a:t> gland.</a:t>
            </a:r>
          </a:p>
          <a:p>
            <a:r>
              <a:rPr lang="en-IN" sz="2000" b="1" dirty="0"/>
              <a:t>Qualities</a:t>
            </a:r>
            <a:r>
              <a:rPr lang="en-IN" sz="2000" dirty="0"/>
              <a:t>: Innocence, wisdom, chastity, sense of direction, balance, joy, purity, auspiciousness, simplicity.</a:t>
            </a:r>
          </a:p>
          <a:p>
            <a:r>
              <a:rPr lang="en-IN" sz="2000" b="1" dirty="0"/>
              <a:t>Causes of Imbalance</a:t>
            </a:r>
            <a:r>
              <a:rPr lang="en-IN" sz="2000" dirty="0"/>
              <a:t>: Sexual excessiveness, tantric &amp; occult practices.</a:t>
            </a:r>
          </a:p>
          <a:p>
            <a:r>
              <a:rPr lang="en-IN" sz="2000" dirty="0"/>
              <a:t>In the body the </a:t>
            </a:r>
            <a:r>
              <a:rPr lang="en-IN" sz="2000" dirty="0" err="1"/>
              <a:t>Mooladhara</a:t>
            </a:r>
            <a:r>
              <a:rPr lang="en-IN" sz="2000" dirty="0"/>
              <a:t> Chakra controls the excretory functions, as well as sexual activity, and exerts a general control on the sympathetic nervous system.</a:t>
            </a:r>
          </a:p>
          <a:p>
            <a:endParaRPr lang="en-IN" sz="2000" dirty="0"/>
          </a:p>
        </p:txBody>
      </p:sp>
      <p:sp>
        <p:nvSpPr>
          <p:cNvPr id="5" name="TextBox 4">
            <a:extLst>
              <a:ext uri="{FF2B5EF4-FFF2-40B4-BE49-F238E27FC236}">
                <a16:creationId xmlns:a16="http://schemas.microsoft.com/office/drawing/2014/main" id="{5885C853-AFEA-4A87-8C20-76AD0FA2EFFA}"/>
              </a:ext>
            </a:extLst>
          </p:cNvPr>
          <p:cNvSpPr txBox="1"/>
          <p:nvPr/>
        </p:nvSpPr>
        <p:spPr>
          <a:xfrm>
            <a:off x="581193" y="882650"/>
            <a:ext cx="7235687" cy="584775"/>
          </a:xfrm>
          <a:prstGeom prst="rect">
            <a:avLst/>
          </a:prstGeom>
          <a:noFill/>
        </p:spPr>
        <p:txBody>
          <a:bodyPr wrap="square">
            <a:spAutoFit/>
          </a:bodyPr>
          <a:lstStyle/>
          <a:p>
            <a:r>
              <a:rPr lang="en-IN" sz="3200" b="1" spc="50" dirty="0" err="1">
                <a:ln w="11430"/>
                <a:solidFill>
                  <a:schemeClr val="accent3">
                    <a:lumMod val="75000"/>
                  </a:schemeClr>
                </a:solidFill>
              </a:rPr>
              <a:t>Mooladhara</a:t>
            </a:r>
            <a:r>
              <a:rPr lang="en-IN" sz="3200" b="1" spc="50" dirty="0">
                <a:ln w="11430"/>
                <a:solidFill>
                  <a:schemeClr val="accent3">
                    <a:lumMod val="75000"/>
                  </a:schemeClr>
                </a:solidFill>
              </a:rPr>
              <a:t> Chakra - Pelvic plexus</a:t>
            </a:r>
            <a:endParaRPr lang="en-IN" sz="3200" dirty="0"/>
          </a:p>
        </p:txBody>
      </p:sp>
      <p:pic>
        <p:nvPicPr>
          <p:cNvPr id="23554" name="Picture 2">
            <a:extLst>
              <a:ext uri="{FF2B5EF4-FFF2-40B4-BE49-F238E27FC236}">
                <a16:creationId xmlns:a16="http://schemas.microsoft.com/office/drawing/2014/main" id="{B7BA321B-837C-415B-8884-02FDC8DEFE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6880" y="657363"/>
            <a:ext cx="4201500" cy="6094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93741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wad.png"/>
          <p:cNvPicPr>
            <a:picLocks noGrp="1" noChangeAspect="1"/>
          </p:cNvPicPr>
          <p:nvPr>
            <p:ph idx="1"/>
          </p:nvPr>
        </p:nvPicPr>
        <p:blipFill rotWithShape="1">
          <a:blip r:embed="rId2"/>
          <a:srcRect t="11691"/>
          <a:stretch/>
        </p:blipFill>
        <p:spPr>
          <a:xfrm>
            <a:off x="159015" y="1759268"/>
            <a:ext cx="7870043" cy="5109975"/>
          </a:xfrm>
        </p:spPr>
      </p:pic>
      <p:sp>
        <p:nvSpPr>
          <p:cNvPr id="2" name="Rectangle 1">
            <a:extLst>
              <a:ext uri="{FF2B5EF4-FFF2-40B4-BE49-F238E27FC236}">
                <a16:creationId xmlns:a16="http://schemas.microsoft.com/office/drawing/2014/main" id="{36009C15-283B-4229-B0FB-102B9CEC07CD}"/>
              </a:ext>
            </a:extLst>
          </p:cNvPr>
          <p:cNvSpPr/>
          <p:nvPr/>
        </p:nvSpPr>
        <p:spPr>
          <a:xfrm>
            <a:off x="681602" y="701733"/>
            <a:ext cx="6824870" cy="530087"/>
          </a:xfrm>
          <a:prstGeom prst="rect">
            <a:avLst/>
          </a:prstGeom>
          <a:solidFill>
            <a:srgbClr val="FFFF00"/>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IN" sz="4000" b="1" dirty="0" err="1">
                <a:ln w="0"/>
                <a:solidFill>
                  <a:schemeClr val="accent3">
                    <a:lumMod val="50000"/>
                  </a:schemeClr>
                </a:solidFill>
                <a:effectLst>
                  <a:outerShdw blurRad="38100" dist="19050" dir="2700000" algn="tl" rotWithShape="0">
                    <a:schemeClr val="dk1">
                      <a:alpha val="40000"/>
                    </a:schemeClr>
                  </a:outerShdw>
                </a:effectLst>
              </a:rPr>
              <a:t>Swadhisthan</a:t>
            </a:r>
            <a:r>
              <a:rPr lang="en-IN" sz="4000" b="1" dirty="0">
                <a:ln w="0"/>
                <a:solidFill>
                  <a:schemeClr val="accent3">
                    <a:lumMod val="50000"/>
                  </a:schemeClr>
                </a:solidFill>
                <a:effectLst>
                  <a:outerShdw blurRad="38100" dist="19050" dir="2700000" algn="tl" rotWithShape="0">
                    <a:schemeClr val="dk1">
                      <a:alpha val="40000"/>
                    </a:schemeClr>
                  </a:outerShdw>
                </a:effectLst>
              </a:rPr>
              <a:t> Chakra</a:t>
            </a:r>
          </a:p>
        </p:txBody>
      </p:sp>
      <p:pic>
        <p:nvPicPr>
          <p:cNvPr id="5" name="Picture 4">
            <a:extLst>
              <a:ext uri="{FF2B5EF4-FFF2-40B4-BE49-F238E27FC236}">
                <a16:creationId xmlns:a16="http://schemas.microsoft.com/office/drawing/2014/main" id="{5CC3DAB0-0638-4880-851A-864EE0CCFD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0926" y="715616"/>
            <a:ext cx="4195544" cy="6011295"/>
          </a:xfrm>
          <a:prstGeom prst="rect">
            <a:avLst/>
          </a:prstGeom>
        </p:spPr>
      </p:pic>
    </p:spTree>
    <p:extLst>
      <p:ext uri="{BB962C8B-B14F-4D97-AF65-F5344CB8AC3E}">
        <p14:creationId xmlns:p14="http://schemas.microsoft.com/office/powerpoint/2010/main" val="18850002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4091EF6-85FC-4979-88FA-5BCFE9FD11D6}"/>
              </a:ext>
            </a:extLst>
          </p:cNvPr>
          <p:cNvSpPr txBox="1"/>
          <p:nvPr/>
        </p:nvSpPr>
        <p:spPr>
          <a:xfrm>
            <a:off x="464696" y="671691"/>
            <a:ext cx="7090347" cy="5755422"/>
          </a:xfrm>
          <a:prstGeom prst="rect">
            <a:avLst/>
          </a:prstGeom>
          <a:noFill/>
        </p:spPr>
        <p:txBody>
          <a:bodyPr wrap="square">
            <a:spAutoFit/>
          </a:bodyPr>
          <a:lstStyle/>
          <a:p>
            <a:pPr algn="l"/>
            <a:r>
              <a:rPr lang="en-IN" sz="1600" b="1" i="0" cap="all" dirty="0">
                <a:solidFill>
                  <a:srgbClr val="FF0000"/>
                </a:solidFill>
                <a:effectLst/>
                <a:latin typeface="Poppins" panose="00000500000000000000" pitchFamily="2" charset="0"/>
              </a:rPr>
              <a:t>TYPES OF YOGA</a:t>
            </a:r>
          </a:p>
          <a:p>
            <a:pPr algn="l"/>
            <a:br>
              <a:rPr lang="en-IN" sz="1600" b="0" i="0" dirty="0">
                <a:solidFill>
                  <a:srgbClr val="000000"/>
                </a:solidFill>
                <a:effectLst/>
                <a:latin typeface="Poppins" panose="00000500000000000000" pitchFamily="2" charset="0"/>
              </a:rPr>
            </a:br>
            <a:r>
              <a:rPr lang="en-IN" sz="1600" b="0" i="0" dirty="0">
                <a:solidFill>
                  <a:srgbClr val="000000"/>
                </a:solidFill>
                <a:effectLst/>
                <a:latin typeface="Poppins" panose="00000500000000000000" pitchFamily="2" charset="0"/>
              </a:rPr>
              <a:t>Four primary types of yoga</a:t>
            </a:r>
            <a:r>
              <a:rPr lang="en-IN" sz="1600" b="1" i="0" dirty="0">
                <a:solidFill>
                  <a:srgbClr val="FF0000"/>
                </a:solidFill>
                <a:effectLst/>
                <a:latin typeface="Poppins" panose="00000500000000000000" pitchFamily="2" charset="0"/>
              </a:rPr>
              <a:t>: karma, bhakti, jnana, and raja.</a:t>
            </a:r>
          </a:p>
          <a:p>
            <a:pPr algn="l">
              <a:buFont typeface="Arial" panose="020B0604020202020204" pitchFamily="34" charset="0"/>
              <a:buChar char="•"/>
            </a:pPr>
            <a:r>
              <a:rPr lang="en-IN" sz="1600" b="1" i="1" dirty="0">
                <a:solidFill>
                  <a:srgbClr val="FF0000"/>
                </a:solidFill>
                <a:effectLst/>
                <a:latin typeface="Poppins" panose="00000500000000000000" pitchFamily="2" charset="0"/>
              </a:rPr>
              <a:t>Karma</a:t>
            </a:r>
            <a:r>
              <a:rPr lang="en-IN" sz="1600" b="0" i="1" dirty="0">
                <a:solidFill>
                  <a:srgbClr val="000000"/>
                </a:solidFill>
                <a:effectLst/>
                <a:latin typeface="Poppins" panose="00000500000000000000" pitchFamily="2" charset="0"/>
              </a:rPr>
              <a:t> </a:t>
            </a:r>
            <a:r>
              <a:rPr lang="en-IN" sz="1600" b="0" i="0" dirty="0">
                <a:solidFill>
                  <a:srgbClr val="000000"/>
                </a:solidFill>
                <a:effectLst/>
                <a:latin typeface="Poppins" panose="00000500000000000000" pitchFamily="2" charset="0"/>
              </a:rPr>
              <a:t>yoga is the path of service through selfless action for the good of others - for example, many yoga teacher training programs require candidates to practice karma yoga by cooking and cleaning or providing other voluntary service for others.</a:t>
            </a:r>
          </a:p>
          <a:p>
            <a:pPr algn="l">
              <a:buFont typeface="Arial" panose="020B0604020202020204" pitchFamily="34" charset="0"/>
              <a:buChar char="•"/>
            </a:pPr>
            <a:endParaRPr lang="en-IN" sz="1600" b="0" i="0" dirty="0">
              <a:solidFill>
                <a:srgbClr val="000000"/>
              </a:solidFill>
              <a:effectLst/>
              <a:latin typeface="Poppins" panose="00000500000000000000" pitchFamily="2" charset="0"/>
            </a:endParaRPr>
          </a:p>
          <a:p>
            <a:pPr algn="l">
              <a:buFont typeface="Arial" panose="020B0604020202020204" pitchFamily="34" charset="0"/>
              <a:buChar char="•"/>
            </a:pPr>
            <a:r>
              <a:rPr lang="en-IN" sz="1600" b="1" i="1" dirty="0">
                <a:solidFill>
                  <a:srgbClr val="FF0000"/>
                </a:solidFill>
                <a:effectLst/>
                <a:latin typeface="Poppins" panose="00000500000000000000" pitchFamily="2" charset="0"/>
              </a:rPr>
              <a:t>Bhakti</a:t>
            </a:r>
            <a:r>
              <a:rPr lang="en-IN" sz="1600" b="0" i="1" dirty="0">
                <a:solidFill>
                  <a:srgbClr val="000000"/>
                </a:solidFill>
                <a:effectLst/>
                <a:latin typeface="Poppins" panose="00000500000000000000" pitchFamily="2" charset="0"/>
              </a:rPr>
              <a:t> </a:t>
            </a:r>
            <a:r>
              <a:rPr lang="en-IN" sz="1600" b="0" i="0" dirty="0">
                <a:solidFill>
                  <a:srgbClr val="000000"/>
                </a:solidFill>
                <a:effectLst/>
                <a:latin typeface="Poppins" panose="00000500000000000000" pitchFamily="2" charset="0"/>
              </a:rPr>
              <a:t> yoga cultivates the expression and love of the Divine through devotional rituals. Forms of this path include regular prayer, chanting, singing, dancing, ceremony, and celebration.</a:t>
            </a:r>
          </a:p>
          <a:p>
            <a:pPr algn="l">
              <a:buFont typeface="Arial" panose="020B0604020202020204" pitchFamily="34" charset="0"/>
              <a:buChar char="•"/>
            </a:pPr>
            <a:endParaRPr lang="en-IN" sz="1600" b="0" i="0" dirty="0">
              <a:solidFill>
                <a:srgbClr val="000000"/>
              </a:solidFill>
              <a:effectLst/>
              <a:latin typeface="Poppins" panose="00000500000000000000" pitchFamily="2" charset="0"/>
            </a:endParaRPr>
          </a:p>
          <a:p>
            <a:pPr algn="l">
              <a:buFont typeface="Arial" panose="020B0604020202020204" pitchFamily="34" charset="0"/>
              <a:buChar char="•"/>
            </a:pPr>
            <a:r>
              <a:rPr lang="en-IN" sz="1600" b="1" i="1" dirty="0">
                <a:solidFill>
                  <a:srgbClr val="FF0000"/>
                </a:solidFill>
                <a:effectLst/>
                <a:latin typeface="Poppins" panose="00000500000000000000" pitchFamily="2" charset="0"/>
              </a:rPr>
              <a:t>Jnana</a:t>
            </a:r>
            <a:r>
              <a:rPr lang="en-IN" sz="1600" b="0" i="1" dirty="0">
                <a:solidFill>
                  <a:srgbClr val="000000"/>
                </a:solidFill>
                <a:effectLst/>
                <a:latin typeface="Poppins" panose="00000500000000000000" pitchFamily="2" charset="0"/>
              </a:rPr>
              <a:t> </a:t>
            </a:r>
            <a:r>
              <a:rPr lang="en-IN" sz="1600" b="0" i="0" dirty="0">
                <a:solidFill>
                  <a:srgbClr val="000000"/>
                </a:solidFill>
                <a:effectLst/>
                <a:latin typeface="Poppins" panose="00000500000000000000" pitchFamily="2" charset="0"/>
              </a:rPr>
              <a:t>yoga is the path of intellect and wisdom, and its components include study of sacred texts, intellectual debates, philosophical discussion, and introspection. </a:t>
            </a:r>
            <a:r>
              <a:rPr lang="en-IN" sz="1600" b="0" i="0" dirty="0" err="1">
                <a:solidFill>
                  <a:srgbClr val="000000"/>
                </a:solidFill>
                <a:effectLst/>
                <a:latin typeface="Poppins" panose="00000500000000000000" pitchFamily="2" charset="0"/>
              </a:rPr>
              <a:t>Eg.</a:t>
            </a:r>
            <a:r>
              <a:rPr lang="en-IN" sz="1600" b="0" i="0" dirty="0">
                <a:solidFill>
                  <a:srgbClr val="000000"/>
                </a:solidFill>
                <a:effectLst/>
                <a:latin typeface="Poppins" panose="00000500000000000000" pitchFamily="2" charset="0"/>
              </a:rPr>
              <a:t> Socrates was a jnana yogi.</a:t>
            </a:r>
          </a:p>
          <a:p>
            <a:pPr algn="l">
              <a:buFont typeface="Arial" panose="020B0604020202020204" pitchFamily="34" charset="0"/>
              <a:buChar char="•"/>
            </a:pPr>
            <a:endParaRPr lang="en-IN" sz="1600" b="0" i="0" dirty="0">
              <a:solidFill>
                <a:srgbClr val="000000"/>
              </a:solidFill>
              <a:effectLst/>
              <a:latin typeface="Poppins" panose="00000500000000000000" pitchFamily="2" charset="0"/>
            </a:endParaRPr>
          </a:p>
          <a:p>
            <a:pPr algn="l">
              <a:buFont typeface="Arial" panose="020B0604020202020204" pitchFamily="34" charset="0"/>
              <a:buChar char="•"/>
            </a:pPr>
            <a:r>
              <a:rPr lang="en-IN" sz="1600" b="1" i="1" dirty="0">
                <a:solidFill>
                  <a:srgbClr val="FF0000"/>
                </a:solidFill>
                <a:effectLst/>
                <a:latin typeface="Poppins" panose="00000500000000000000" pitchFamily="2" charset="0"/>
              </a:rPr>
              <a:t>Raja</a:t>
            </a:r>
            <a:r>
              <a:rPr lang="en-IN" sz="1600" b="0" i="1" dirty="0">
                <a:solidFill>
                  <a:srgbClr val="000000"/>
                </a:solidFill>
                <a:effectLst/>
                <a:latin typeface="Poppins" panose="00000500000000000000" pitchFamily="2" charset="0"/>
              </a:rPr>
              <a:t> </a:t>
            </a:r>
            <a:r>
              <a:rPr lang="en-IN" sz="1600" b="0" i="0" dirty="0">
                <a:solidFill>
                  <a:srgbClr val="000000"/>
                </a:solidFill>
                <a:effectLst/>
                <a:latin typeface="Poppins" panose="00000500000000000000" pitchFamily="2" charset="0"/>
              </a:rPr>
              <a:t>yoga, also known as the "royal path," </a:t>
            </a:r>
            <a:r>
              <a:rPr lang="en-IN" sz="1600" b="1" i="0" dirty="0">
                <a:solidFill>
                  <a:srgbClr val="000000"/>
                </a:solidFill>
                <a:effectLst/>
                <a:latin typeface="Poppins" panose="00000500000000000000" pitchFamily="2" charset="0"/>
              </a:rPr>
              <a:t>refers to the journey toward personal enlightenment. </a:t>
            </a:r>
            <a:r>
              <a:rPr lang="en-IN" sz="1600" b="0" i="0" dirty="0">
                <a:solidFill>
                  <a:srgbClr val="000000"/>
                </a:solidFill>
                <a:effectLst/>
                <a:latin typeface="Poppins" panose="00000500000000000000" pitchFamily="2" charset="0"/>
              </a:rPr>
              <a:t>This path consists of balancing the three main yoga types just described - karma, bhakti, and jnana - while integrating the eight limbs, or stages, of yoga. </a:t>
            </a:r>
            <a:r>
              <a:rPr lang="en-IN" sz="1600" b="1" i="1" dirty="0">
                <a:solidFill>
                  <a:srgbClr val="000000"/>
                </a:solidFill>
                <a:effectLst/>
                <a:latin typeface="Poppins" panose="00000500000000000000" pitchFamily="2" charset="0"/>
              </a:rPr>
              <a:t>Hatha</a:t>
            </a:r>
            <a:r>
              <a:rPr lang="en-IN" sz="1600" b="0" i="0" dirty="0">
                <a:solidFill>
                  <a:srgbClr val="000000"/>
                </a:solidFill>
                <a:effectLst/>
                <a:latin typeface="Poppins" panose="00000500000000000000" pitchFamily="2" charset="0"/>
              </a:rPr>
              <a:t> yoga is represented as a combination of the third and fourth limbs of the royal path - that is, </a:t>
            </a:r>
            <a:r>
              <a:rPr lang="en-IN" sz="1600" b="1" i="0" dirty="0">
                <a:solidFill>
                  <a:srgbClr val="000000"/>
                </a:solidFill>
                <a:effectLst/>
                <a:latin typeface="Poppins" panose="00000500000000000000" pitchFamily="2" charset="0"/>
              </a:rPr>
              <a:t>asana and pranayama.</a:t>
            </a:r>
          </a:p>
        </p:txBody>
      </p:sp>
      <p:pic>
        <p:nvPicPr>
          <p:cNvPr id="5122" name="Picture 2" descr="Figure 1.1 The tree of yoga.">
            <a:extLst>
              <a:ext uri="{FF2B5EF4-FFF2-40B4-BE49-F238E27FC236}">
                <a16:creationId xmlns:a16="http://schemas.microsoft.com/office/drawing/2014/main" id="{20C2CA55-9437-46BB-B68A-877E1A14AE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1400" y="902613"/>
            <a:ext cx="4800600" cy="552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2587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1192" y="2340864"/>
            <a:ext cx="6985799" cy="3634486"/>
          </a:xfrm>
        </p:spPr>
        <p:txBody>
          <a:bodyPr>
            <a:noAutofit/>
          </a:bodyPr>
          <a:lstStyle/>
          <a:p>
            <a:r>
              <a:rPr lang="en-IN" sz="1800" b="1" dirty="0"/>
              <a:t>Element</a:t>
            </a:r>
            <a:r>
              <a:rPr lang="en-IN" sz="1800" dirty="0"/>
              <a:t> : Fire</a:t>
            </a:r>
          </a:p>
          <a:p>
            <a:r>
              <a:rPr lang="en-IN" sz="1800" b="1" dirty="0"/>
              <a:t>Physical Aspect : </a:t>
            </a:r>
            <a:r>
              <a:rPr lang="en-IN" sz="1800" dirty="0"/>
              <a:t>Kidneys, liver, pancreas, spleen, lower abdomen</a:t>
            </a:r>
          </a:p>
          <a:p>
            <a:r>
              <a:rPr lang="en-IN" sz="1800" b="1" dirty="0"/>
              <a:t>Qualities</a:t>
            </a:r>
            <a:r>
              <a:rPr lang="en-IN" sz="1800" dirty="0"/>
              <a:t> : Creativity, pure attention, pure knowledge, inspiration, power of concentration, aesthetics &amp; arts</a:t>
            </a:r>
          </a:p>
          <a:p>
            <a:r>
              <a:rPr lang="en-IN" sz="1800" b="1" dirty="0"/>
              <a:t>Causes of Imbalance </a:t>
            </a:r>
            <a:r>
              <a:rPr lang="en-IN" sz="1800" dirty="0"/>
              <a:t>:Black magic, false gurus/knowledge, alcohol and drugs (psychedelic drugs), excessive thinking and planning, bad eating habits, ego oriented life, domination</a:t>
            </a:r>
          </a:p>
          <a:p>
            <a:r>
              <a:rPr lang="en-IN" sz="1800" b="1" dirty="0"/>
              <a:t>Diseases</a:t>
            </a:r>
            <a:r>
              <a:rPr lang="en-IN" sz="1800" dirty="0"/>
              <a:t> : Diabetes, blood cancer, kidney troubles</a:t>
            </a:r>
          </a:p>
          <a:p>
            <a:r>
              <a:rPr lang="en-IN" sz="1800" dirty="0"/>
              <a:t>On the physical level this </a:t>
            </a:r>
            <a:r>
              <a:rPr lang="en-IN" sz="1800" dirty="0" err="1"/>
              <a:t>center</a:t>
            </a:r>
            <a:r>
              <a:rPr lang="en-IN" sz="1800" dirty="0"/>
              <a:t> plays an important role in controlling </a:t>
            </a:r>
            <a:r>
              <a:rPr lang="en-IN" sz="1800" b="1" dirty="0"/>
              <a:t>the abdominal organs such as the liver, kidneys and the large intestines. </a:t>
            </a:r>
            <a:r>
              <a:rPr lang="en-IN" sz="1800" dirty="0"/>
              <a:t>The reproductive organs of the woman are also partly controlled by this </a:t>
            </a:r>
            <a:r>
              <a:rPr lang="en-IN" sz="1800" dirty="0" err="1"/>
              <a:t>center</a:t>
            </a:r>
            <a:r>
              <a:rPr lang="en-IN" sz="1800" dirty="0"/>
              <a:t>. It also determines the concentrative power of the attention, </a:t>
            </a:r>
            <a:r>
              <a:rPr lang="en-IN" dirty="0"/>
              <a:t>its</a:t>
            </a:r>
            <a:r>
              <a:rPr lang="en-IN" sz="1800" dirty="0"/>
              <a:t> sharpness.</a:t>
            </a:r>
          </a:p>
          <a:p>
            <a:pPr>
              <a:buNone/>
            </a:pPr>
            <a:endParaRPr lang="en-IN" sz="1800" dirty="0"/>
          </a:p>
        </p:txBody>
      </p:sp>
      <p:sp>
        <p:nvSpPr>
          <p:cNvPr id="6" name="TextBox 5">
            <a:extLst>
              <a:ext uri="{FF2B5EF4-FFF2-40B4-BE49-F238E27FC236}">
                <a16:creationId xmlns:a16="http://schemas.microsoft.com/office/drawing/2014/main" id="{2337C562-E3EA-4701-9B2E-FE73F20D2164}"/>
              </a:ext>
            </a:extLst>
          </p:cNvPr>
          <p:cNvSpPr txBox="1"/>
          <p:nvPr/>
        </p:nvSpPr>
        <p:spPr>
          <a:xfrm>
            <a:off x="463825" y="689978"/>
            <a:ext cx="6838122" cy="646331"/>
          </a:xfrm>
          <a:prstGeom prst="rect">
            <a:avLst/>
          </a:prstGeom>
          <a:noFill/>
        </p:spPr>
        <p:txBody>
          <a:bodyPr wrap="square">
            <a:spAutoFit/>
          </a:bodyPr>
          <a:lstStyle/>
          <a:p>
            <a:pPr algn="ctr"/>
            <a:r>
              <a:rPr lang="en-IN" sz="3600" dirty="0" err="1">
                <a:solidFill>
                  <a:srgbClr val="FFC000"/>
                </a:solidFill>
              </a:rPr>
              <a:t>Swadisthana</a:t>
            </a:r>
            <a:r>
              <a:rPr lang="en-IN" sz="3600" dirty="0">
                <a:solidFill>
                  <a:srgbClr val="FFC000"/>
                </a:solidFill>
              </a:rPr>
              <a:t> Chakra - Aortic plexus </a:t>
            </a:r>
          </a:p>
        </p:txBody>
      </p:sp>
      <p:pic>
        <p:nvPicPr>
          <p:cNvPr id="21506" name="Picture 2">
            <a:extLst>
              <a:ext uri="{FF2B5EF4-FFF2-40B4-BE49-F238E27FC236}">
                <a16:creationId xmlns:a16="http://schemas.microsoft.com/office/drawing/2014/main" id="{3EB6766C-7988-4D35-AB83-11F8485464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5286" y="623718"/>
            <a:ext cx="4251937" cy="6168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0291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nabhi.png"/>
          <p:cNvPicPr>
            <a:picLocks noGrp="1" noChangeAspect="1"/>
          </p:cNvPicPr>
          <p:nvPr>
            <p:ph idx="1"/>
          </p:nvPr>
        </p:nvPicPr>
        <p:blipFill rotWithShape="1">
          <a:blip r:embed="rId2"/>
          <a:srcRect t="12353"/>
          <a:stretch/>
        </p:blipFill>
        <p:spPr>
          <a:xfrm>
            <a:off x="0" y="1739002"/>
            <a:ext cx="8058462" cy="5118998"/>
          </a:xfrm>
        </p:spPr>
      </p:pic>
      <p:sp>
        <p:nvSpPr>
          <p:cNvPr id="3" name="Rectangle 2">
            <a:extLst>
              <a:ext uri="{FF2B5EF4-FFF2-40B4-BE49-F238E27FC236}">
                <a16:creationId xmlns:a16="http://schemas.microsoft.com/office/drawing/2014/main" id="{A67BBECE-5F7E-423D-A3D3-3BE94574C8BC}"/>
              </a:ext>
            </a:extLst>
          </p:cNvPr>
          <p:cNvSpPr/>
          <p:nvPr/>
        </p:nvSpPr>
        <p:spPr>
          <a:xfrm>
            <a:off x="911900" y="855091"/>
            <a:ext cx="6824870" cy="530087"/>
          </a:xfrm>
          <a:prstGeom prst="rect">
            <a:avLst/>
          </a:prstGeom>
          <a:solidFill>
            <a:schemeClr val="accent1">
              <a:lumMod val="60000"/>
              <a:lumOff val="4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IN" sz="4000" b="1" dirty="0" err="1">
                <a:ln w="0"/>
                <a:solidFill>
                  <a:srgbClr val="315F29"/>
                </a:solidFill>
                <a:effectLst>
                  <a:outerShdw blurRad="38100" dist="19050" dir="2700000" algn="tl" rotWithShape="0">
                    <a:schemeClr val="dk1">
                      <a:alpha val="40000"/>
                    </a:schemeClr>
                  </a:outerShdw>
                </a:effectLst>
              </a:rPr>
              <a:t>Nabhi</a:t>
            </a:r>
            <a:r>
              <a:rPr lang="en-IN" sz="4000" b="1" dirty="0">
                <a:ln w="0"/>
                <a:solidFill>
                  <a:srgbClr val="315F29"/>
                </a:solidFill>
                <a:effectLst>
                  <a:outerShdw blurRad="38100" dist="19050" dir="2700000" algn="tl" rotWithShape="0">
                    <a:schemeClr val="dk1">
                      <a:alpha val="40000"/>
                    </a:schemeClr>
                  </a:outerShdw>
                </a:effectLst>
              </a:rPr>
              <a:t> Chakra</a:t>
            </a:r>
          </a:p>
        </p:txBody>
      </p:sp>
      <p:pic>
        <p:nvPicPr>
          <p:cNvPr id="5" name="Picture 4">
            <a:extLst>
              <a:ext uri="{FF2B5EF4-FFF2-40B4-BE49-F238E27FC236}">
                <a16:creationId xmlns:a16="http://schemas.microsoft.com/office/drawing/2014/main" id="{99D71AED-1419-4E42-BFF7-59926FA7DC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3739" y="855091"/>
            <a:ext cx="4198261" cy="5883639"/>
          </a:xfrm>
          <a:prstGeom prst="rect">
            <a:avLst/>
          </a:prstGeom>
        </p:spPr>
      </p:pic>
    </p:spTree>
    <p:extLst>
      <p:ext uri="{BB962C8B-B14F-4D97-AF65-F5344CB8AC3E}">
        <p14:creationId xmlns:p14="http://schemas.microsoft.com/office/powerpoint/2010/main" val="26769106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4688" y="2049316"/>
            <a:ext cx="6654495" cy="3634486"/>
          </a:xfrm>
        </p:spPr>
        <p:txBody>
          <a:bodyPr>
            <a:noAutofit/>
          </a:bodyPr>
          <a:lstStyle/>
          <a:p>
            <a:r>
              <a:rPr lang="en-IN" sz="1800" b="1" dirty="0"/>
              <a:t>Element</a:t>
            </a:r>
            <a:r>
              <a:rPr lang="en-IN" sz="1800" dirty="0"/>
              <a:t> : Water</a:t>
            </a:r>
          </a:p>
          <a:p>
            <a:r>
              <a:rPr lang="en-IN" sz="1800" b="1" dirty="0"/>
              <a:t>Physical aspect </a:t>
            </a:r>
            <a:r>
              <a:rPr lang="en-IN" sz="1800" dirty="0"/>
              <a:t>:Looks after liver, stomach and intestines, spleen and pancreas</a:t>
            </a:r>
          </a:p>
          <a:p>
            <a:r>
              <a:rPr lang="en-IN" sz="1800" b="1" dirty="0"/>
              <a:t>Qualities</a:t>
            </a:r>
            <a:r>
              <a:rPr lang="en-IN" sz="1800" dirty="0"/>
              <a:t> : Sense of generosity, complete satisfaction, peace contentment,, righteousness (Dharma), inner sense of morality, evolution, sense of dignity, good host</a:t>
            </a:r>
          </a:p>
          <a:p>
            <a:r>
              <a:rPr lang="en-IN" sz="1800" b="1" dirty="0"/>
              <a:t>Causes of Imbalance : </a:t>
            </a:r>
            <a:r>
              <a:rPr lang="en-IN" sz="1800" dirty="0"/>
              <a:t>Miserliness, bad eating habits , asceticism, alcohol, drugs, family/ household problems, dominating husband /wife, too much rushing around, worrying</a:t>
            </a:r>
          </a:p>
          <a:p>
            <a:r>
              <a:rPr lang="en-IN" sz="1800" dirty="0"/>
              <a:t>In our body this Chakra controls the stomach, the pancreas and many other organs around the solar plexus. </a:t>
            </a:r>
            <a:r>
              <a:rPr lang="en-IN" sz="1800" b="1" dirty="0"/>
              <a:t>Material satisfaction and a sense of a calm arising from a healthy </a:t>
            </a:r>
            <a:r>
              <a:rPr lang="en-IN" sz="1800" b="1" dirty="0" err="1"/>
              <a:t>Nabhi</a:t>
            </a:r>
            <a:r>
              <a:rPr lang="en-IN" sz="1800" b="1" dirty="0"/>
              <a:t> Chakra allows our attention to turn to subtler things.</a:t>
            </a:r>
          </a:p>
          <a:p>
            <a:pPr>
              <a:buNone/>
            </a:pPr>
            <a:endParaRPr lang="en-IN" sz="1800" dirty="0"/>
          </a:p>
        </p:txBody>
      </p:sp>
      <p:pic>
        <p:nvPicPr>
          <p:cNvPr id="4" name="Picture 2">
            <a:extLst>
              <a:ext uri="{FF2B5EF4-FFF2-40B4-BE49-F238E27FC236}">
                <a16:creationId xmlns:a16="http://schemas.microsoft.com/office/drawing/2014/main" id="{F6BF81B7-46F6-4FE9-A4B6-7370DB76AA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5044" y="697984"/>
            <a:ext cx="4174435" cy="605559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76826C3-4152-4287-8222-606648421E4C}"/>
              </a:ext>
            </a:extLst>
          </p:cNvPr>
          <p:cNvSpPr txBox="1"/>
          <p:nvPr/>
        </p:nvSpPr>
        <p:spPr>
          <a:xfrm>
            <a:off x="-344557" y="703829"/>
            <a:ext cx="6096000" cy="461665"/>
          </a:xfrm>
          <a:prstGeom prst="rect">
            <a:avLst/>
          </a:prstGeom>
          <a:noFill/>
        </p:spPr>
        <p:txBody>
          <a:bodyPr wrap="square">
            <a:spAutoFit/>
          </a:bodyPr>
          <a:lstStyle/>
          <a:p>
            <a:pPr algn="ctr"/>
            <a:r>
              <a:rPr lang="en-IN" sz="2400" dirty="0">
                <a:solidFill>
                  <a:srgbClr val="00B050"/>
                </a:solidFill>
              </a:rPr>
              <a:t>The </a:t>
            </a:r>
            <a:r>
              <a:rPr lang="en-IN" sz="2400" dirty="0" err="1">
                <a:solidFill>
                  <a:srgbClr val="00B050"/>
                </a:solidFill>
              </a:rPr>
              <a:t>Nabhi</a:t>
            </a:r>
            <a:r>
              <a:rPr lang="en-IN" sz="2400" dirty="0">
                <a:solidFill>
                  <a:srgbClr val="00B050"/>
                </a:solidFill>
              </a:rPr>
              <a:t> Chakra - Solar Plexus</a:t>
            </a:r>
            <a:endParaRPr lang="en-US" sz="2400" dirty="0">
              <a:solidFill>
                <a:srgbClr val="00B050"/>
              </a:solidFill>
            </a:endParaRPr>
          </a:p>
        </p:txBody>
      </p:sp>
    </p:spTree>
    <p:extLst>
      <p:ext uri="{BB962C8B-B14F-4D97-AF65-F5344CB8AC3E}">
        <p14:creationId xmlns:p14="http://schemas.microsoft.com/office/powerpoint/2010/main" val="8462142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void.png"/>
          <p:cNvPicPr>
            <a:picLocks noGrp="1" noChangeAspect="1"/>
          </p:cNvPicPr>
          <p:nvPr>
            <p:ph idx="1"/>
          </p:nvPr>
        </p:nvPicPr>
        <p:blipFill rotWithShape="1">
          <a:blip r:embed="rId2"/>
          <a:srcRect l="870" t="12385"/>
          <a:stretch/>
        </p:blipFill>
        <p:spPr>
          <a:xfrm>
            <a:off x="2027726" y="1444487"/>
            <a:ext cx="8136547" cy="5413513"/>
          </a:xfrm>
        </p:spPr>
      </p:pic>
      <p:sp>
        <p:nvSpPr>
          <p:cNvPr id="3" name="Rectangle 2">
            <a:extLst>
              <a:ext uri="{FF2B5EF4-FFF2-40B4-BE49-F238E27FC236}">
                <a16:creationId xmlns:a16="http://schemas.microsoft.com/office/drawing/2014/main" id="{A2493DB7-6B4C-4BCB-9048-9934C9A43696}"/>
              </a:ext>
            </a:extLst>
          </p:cNvPr>
          <p:cNvSpPr/>
          <p:nvPr/>
        </p:nvSpPr>
        <p:spPr>
          <a:xfrm>
            <a:off x="2915478" y="795130"/>
            <a:ext cx="6824870" cy="530087"/>
          </a:xfrm>
          <a:prstGeom prst="rect">
            <a:avLst/>
          </a:prstGeom>
          <a:solidFill>
            <a:srgbClr val="92D050"/>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IN" sz="4000" b="1" dirty="0" err="1">
                <a:ln w="0"/>
                <a:solidFill>
                  <a:srgbClr val="315F29"/>
                </a:solidFill>
                <a:effectLst>
                  <a:outerShdw blurRad="38100" dist="19050" dir="2700000" algn="tl" rotWithShape="0">
                    <a:schemeClr val="dk1">
                      <a:alpha val="40000"/>
                    </a:schemeClr>
                  </a:outerShdw>
                </a:effectLst>
              </a:rPr>
              <a:t>Bhavsagar</a:t>
            </a:r>
            <a:r>
              <a:rPr lang="en-IN" sz="4000" b="1" dirty="0">
                <a:ln w="0"/>
                <a:solidFill>
                  <a:srgbClr val="315F29"/>
                </a:solidFill>
                <a:effectLst>
                  <a:outerShdw blurRad="38100" dist="19050" dir="2700000" algn="tl" rotWithShape="0">
                    <a:schemeClr val="dk1">
                      <a:alpha val="40000"/>
                    </a:schemeClr>
                  </a:outerShdw>
                </a:effectLst>
              </a:rPr>
              <a:t> – The Void</a:t>
            </a:r>
          </a:p>
        </p:txBody>
      </p:sp>
    </p:spTree>
    <p:extLst>
      <p:ext uri="{BB962C8B-B14F-4D97-AF65-F5344CB8AC3E}">
        <p14:creationId xmlns:p14="http://schemas.microsoft.com/office/powerpoint/2010/main" val="6528611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662" y="2261352"/>
            <a:ext cx="7224338" cy="3634486"/>
          </a:xfrm>
        </p:spPr>
        <p:txBody>
          <a:bodyPr>
            <a:noAutofit/>
          </a:bodyPr>
          <a:lstStyle/>
          <a:p>
            <a:r>
              <a:rPr lang="en-IN" sz="1800" b="1" dirty="0"/>
              <a:t>Physical Aspect </a:t>
            </a:r>
            <a:r>
              <a:rPr lang="en-IN" sz="1800" dirty="0"/>
              <a:t>:Digestion</a:t>
            </a:r>
          </a:p>
          <a:p>
            <a:r>
              <a:rPr lang="en-IN" sz="1800" b="1" dirty="0"/>
              <a:t>Qualities </a:t>
            </a:r>
            <a:r>
              <a:rPr lang="en-IN" sz="1800" dirty="0"/>
              <a:t>: Principle of mastery (Guru Principle), balanced life, stability</a:t>
            </a:r>
          </a:p>
          <a:p>
            <a:r>
              <a:rPr lang="en-IN" sz="1800" b="1" dirty="0"/>
              <a:t>Causes of Catch </a:t>
            </a:r>
            <a:r>
              <a:rPr lang="en-IN" sz="1800" dirty="0"/>
              <a:t>:False gurus/ knowledge, fantasy, fanaticism, black magic</a:t>
            </a:r>
          </a:p>
          <a:p>
            <a:r>
              <a:rPr lang="en-IN" sz="1800" b="1" dirty="0"/>
              <a:t>Diseases</a:t>
            </a:r>
            <a:r>
              <a:rPr lang="en-IN" sz="1800" dirty="0"/>
              <a:t> : Habits, laziness, gross attachments</a:t>
            </a:r>
          </a:p>
          <a:p>
            <a:r>
              <a:rPr lang="en-IN" sz="1800" b="1" dirty="0"/>
              <a:t>The Void, the Ocean of Illusion (</a:t>
            </a:r>
            <a:r>
              <a:rPr lang="en-IN" sz="1800" b="1" dirty="0" err="1"/>
              <a:t>Bhavsagara</a:t>
            </a:r>
            <a:r>
              <a:rPr lang="en-IN" sz="1800" b="1" dirty="0"/>
              <a:t>) </a:t>
            </a:r>
            <a:r>
              <a:rPr lang="en-IN" sz="1800" dirty="0"/>
              <a:t>surrounds the 2nd and 3rd chakras: the </a:t>
            </a:r>
            <a:r>
              <a:rPr lang="en-IN" sz="1800" dirty="0" err="1"/>
              <a:t>Swadisthana</a:t>
            </a:r>
            <a:r>
              <a:rPr lang="en-IN" sz="1800" dirty="0"/>
              <a:t> and </a:t>
            </a:r>
            <a:r>
              <a:rPr lang="en-IN" sz="1800" dirty="0" err="1"/>
              <a:t>Nabhi</a:t>
            </a:r>
            <a:r>
              <a:rPr lang="en-IN" sz="1800" dirty="0"/>
              <a:t> chakras. When the </a:t>
            </a:r>
            <a:r>
              <a:rPr lang="en-IN" sz="1800" dirty="0" err="1"/>
              <a:t>Kundalini</a:t>
            </a:r>
            <a:r>
              <a:rPr lang="en-IN" sz="1800" dirty="0"/>
              <a:t> is awakened the ten </a:t>
            </a:r>
            <a:r>
              <a:rPr lang="en-IN" sz="1800" dirty="0" err="1"/>
              <a:t>valencies</a:t>
            </a:r>
            <a:r>
              <a:rPr lang="en-IN" sz="1800" dirty="0"/>
              <a:t> (The Ten Commandments) are awakened within. The religion becomes innate, and our whole priorities change. For, the religion in </a:t>
            </a:r>
            <a:r>
              <a:rPr lang="en-IN" sz="1800" dirty="0" err="1"/>
              <a:t>Sahaja</a:t>
            </a:r>
            <a:r>
              <a:rPr lang="en-IN" sz="1800" dirty="0"/>
              <a:t> Yoga is the ultimate of every religion of any form. It is not limited to one religion, but has the best of all religions</a:t>
            </a:r>
            <a:r>
              <a:rPr lang="en-IN" sz="1800" b="1" dirty="0"/>
              <a:t>. All real religions are leading to one aim, to one goal. That goal is to achieve Self knowledge through our second birth.</a:t>
            </a:r>
          </a:p>
          <a:p>
            <a:pPr>
              <a:buNone/>
            </a:pPr>
            <a:endParaRPr lang="en-IN" sz="1800" dirty="0"/>
          </a:p>
        </p:txBody>
      </p:sp>
      <p:sp>
        <p:nvSpPr>
          <p:cNvPr id="6" name="TextBox 5">
            <a:extLst>
              <a:ext uri="{FF2B5EF4-FFF2-40B4-BE49-F238E27FC236}">
                <a16:creationId xmlns:a16="http://schemas.microsoft.com/office/drawing/2014/main" id="{31CF08F5-4BE1-49F8-96AA-0D03EA241F89}"/>
              </a:ext>
            </a:extLst>
          </p:cNvPr>
          <p:cNvSpPr txBox="1"/>
          <p:nvPr/>
        </p:nvSpPr>
        <p:spPr>
          <a:xfrm>
            <a:off x="581192" y="697984"/>
            <a:ext cx="6096000" cy="523220"/>
          </a:xfrm>
          <a:prstGeom prst="rect">
            <a:avLst/>
          </a:prstGeom>
          <a:noFill/>
        </p:spPr>
        <p:txBody>
          <a:bodyPr wrap="square">
            <a:spAutoFit/>
          </a:bodyPr>
          <a:lstStyle/>
          <a:p>
            <a:r>
              <a:rPr lang="en-IN" sz="2800" dirty="0">
                <a:solidFill>
                  <a:schemeClr val="accent1">
                    <a:lumMod val="50000"/>
                  </a:schemeClr>
                </a:solidFill>
              </a:rPr>
              <a:t>The Void (</a:t>
            </a:r>
            <a:r>
              <a:rPr lang="en-IN" sz="2800" dirty="0" err="1">
                <a:solidFill>
                  <a:schemeClr val="accent1">
                    <a:lumMod val="50000"/>
                  </a:schemeClr>
                </a:solidFill>
              </a:rPr>
              <a:t>Bhavsagara</a:t>
            </a:r>
            <a:r>
              <a:rPr lang="en-IN" sz="2800" dirty="0">
                <a:solidFill>
                  <a:schemeClr val="accent1">
                    <a:lumMod val="50000"/>
                  </a:schemeClr>
                </a:solidFill>
              </a:rPr>
              <a:t>) Ocean of Illusion </a:t>
            </a:r>
          </a:p>
        </p:txBody>
      </p:sp>
      <p:pic>
        <p:nvPicPr>
          <p:cNvPr id="20482" name="Picture 2">
            <a:extLst>
              <a:ext uri="{FF2B5EF4-FFF2-40B4-BE49-F238E27FC236}">
                <a16:creationId xmlns:a16="http://schemas.microsoft.com/office/drawing/2014/main" id="{272F5B3E-BF14-47C7-A3EA-10977B1C82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5044" y="697984"/>
            <a:ext cx="4174435" cy="6055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88064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eart.png"/>
          <p:cNvPicPr>
            <a:picLocks noGrp="1" noChangeAspect="1"/>
          </p:cNvPicPr>
          <p:nvPr>
            <p:ph idx="1"/>
          </p:nvPr>
        </p:nvPicPr>
        <p:blipFill rotWithShape="1">
          <a:blip r:embed="rId2"/>
          <a:srcRect l="901" t="12927" r="-1"/>
          <a:stretch/>
        </p:blipFill>
        <p:spPr>
          <a:xfrm>
            <a:off x="119353" y="1943910"/>
            <a:ext cx="7860111" cy="4914090"/>
          </a:xfrm>
        </p:spPr>
      </p:pic>
      <p:sp>
        <p:nvSpPr>
          <p:cNvPr id="3" name="Rectangle 2">
            <a:extLst>
              <a:ext uri="{FF2B5EF4-FFF2-40B4-BE49-F238E27FC236}">
                <a16:creationId xmlns:a16="http://schemas.microsoft.com/office/drawing/2014/main" id="{7E970C09-7E49-48FB-8435-600D417439BF}"/>
              </a:ext>
            </a:extLst>
          </p:cNvPr>
          <p:cNvSpPr/>
          <p:nvPr/>
        </p:nvSpPr>
        <p:spPr>
          <a:xfrm>
            <a:off x="636974" y="765150"/>
            <a:ext cx="6824870" cy="530087"/>
          </a:xfrm>
          <a:prstGeom prst="rect">
            <a:avLst/>
          </a:prstGeom>
          <a:solidFill>
            <a:schemeClr val="accent4">
              <a:lumMod val="40000"/>
              <a:lumOff val="6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IN" sz="4000" b="1" dirty="0" err="1">
                <a:ln w="0"/>
                <a:solidFill>
                  <a:schemeClr val="accent4">
                    <a:lumMod val="75000"/>
                  </a:schemeClr>
                </a:solidFill>
                <a:effectLst>
                  <a:outerShdw blurRad="38100" dist="19050" dir="2700000" algn="tl" rotWithShape="0">
                    <a:schemeClr val="dk1">
                      <a:alpha val="40000"/>
                    </a:schemeClr>
                  </a:outerShdw>
                </a:effectLst>
              </a:rPr>
              <a:t>Anahata</a:t>
            </a:r>
            <a:r>
              <a:rPr lang="en-IN" sz="4000" b="1" dirty="0">
                <a:ln w="0"/>
                <a:solidFill>
                  <a:schemeClr val="accent4">
                    <a:lumMod val="75000"/>
                  </a:schemeClr>
                </a:solidFill>
                <a:effectLst>
                  <a:outerShdw blurRad="38100" dist="19050" dir="2700000" algn="tl" rotWithShape="0">
                    <a:schemeClr val="dk1">
                      <a:alpha val="40000"/>
                    </a:schemeClr>
                  </a:outerShdw>
                </a:effectLst>
              </a:rPr>
              <a:t> (Heart) Chakra</a:t>
            </a:r>
          </a:p>
        </p:txBody>
      </p:sp>
      <p:pic>
        <p:nvPicPr>
          <p:cNvPr id="5" name="Picture 4">
            <a:extLst>
              <a:ext uri="{FF2B5EF4-FFF2-40B4-BE49-F238E27FC236}">
                <a16:creationId xmlns:a16="http://schemas.microsoft.com/office/drawing/2014/main" id="{56D5F026-2005-4DBE-AFEA-F96BA495D325}"/>
              </a:ext>
            </a:extLst>
          </p:cNvPr>
          <p:cNvPicPr>
            <a:picLocks noChangeAspect="1"/>
          </p:cNvPicPr>
          <p:nvPr/>
        </p:nvPicPr>
        <p:blipFill rotWithShape="1">
          <a:blip r:embed="rId3">
            <a:extLst>
              <a:ext uri="{28A0092B-C50C-407E-A947-70E740481C1C}">
                <a14:useLocalDpi xmlns:a14="http://schemas.microsoft.com/office/drawing/2010/main" val="0"/>
              </a:ext>
            </a:extLst>
          </a:blip>
          <a:srcRect l="32273" b="30435"/>
          <a:stretch/>
        </p:blipFill>
        <p:spPr>
          <a:xfrm>
            <a:off x="7810991" y="765150"/>
            <a:ext cx="4261656" cy="5992187"/>
          </a:xfrm>
          <a:prstGeom prst="rect">
            <a:avLst/>
          </a:prstGeom>
        </p:spPr>
      </p:pic>
    </p:spTree>
    <p:extLst>
      <p:ext uri="{BB962C8B-B14F-4D97-AF65-F5344CB8AC3E}">
        <p14:creationId xmlns:p14="http://schemas.microsoft.com/office/powerpoint/2010/main" val="34628047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4336" y="2234609"/>
            <a:ext cx="7661660" cy="3634486"/>
          </a:xfrm>
        </p:spPr>
        <p:txBody>
          <a:bodyPr>
            <a:noAutofit/>
          </a:bodyPr>
          <a:lstStyle/>
          <a:p>
            <a:r>
              <a:rPr lang="en-IN" sz="1800" b="1" dirty="0"/>
              <a:t>Element</a:t>
            </a:r>
            <a:r>
              <a:rPr lang="en-IN" sz="1800" dirty="0"/>
              <a:t> : Air</a:t>
            </a:r>
          </a:p>
          <a:p>
            <a:r>
              <a:rPr lang="en-IN" sz="1800" b="1" dirty="0"/>
              <a:t>Physical Aspect : </a:t>
            </a:r>
            <a:r>
              <a:rPr lang="en-IN" sz="1800" dirty="0"/>
              <a:t>Looks after heart &amp; lungs</a:t>
            </a:r>
          </a:p>
          <a:p>
            <a:r>
              <a:rPr lang="en-IN" sz="1800" b="1" dirty="0"/>
              <a:t>Qualities</a:t>
            </a:r>
            <a:r>
              <a:rPr lang="en-IN" sz="1800" dirty="0"/>
              <a:t> : Creation/ formation of the T-cells of the immune system, compassion, pure love, complete sense of security, confidence, auspicious boundaries (</a:t>
            </a:r>
            <a:r>
              <a:rPr lang="en-IN" sz="1800" dirty="0" err="1"/>
              <a:t>Maryadas</a:t>
            </a:r>
            <a:r>
              <a:rPr lang="en-IN" sz="1800" dirty="0"/>
              <a:t>), joy of the spirit</a:t>
            </a:r>
          </a:p>
          <a:p>
            <a:r>
              <a:rPr lang="en-IN" sz="1800" b="1" dirty="0"/>
              <a:t>Causes of Imbalance </a:t>
            </a:r>
            <a:r>
              <a:rPr lang="en-IN" sz="1800" dirty="0"/>
              <a:t>: Insecurity, motherhood/ fatherhood problems, fear, Hatha Yoga, atheism, no seeking, inconsiderate behaviour.</a:t>
            </a:r>
          </a:p>
          <a:p>
            <a:r>
              <a:rPr lang="en-IN" sz="1800" b="1" dirty="0"/>
              <a:t>Diseases</a:t>
            </a:r>
            <a:r>
              <a:rPr lang="en-IN" sz="1800" dirty="0"/>
              <a:t> : Asthma, heart problems.</a:t>
            </a:r>
          </a:p>
          <a:p>
            <a:r>
              <a:rPr lang="en-IN" sz="1800" dirty="0"/>
              <a:t>On the physical level the Heart Chakra (also called </a:t>
            </a:r>
            <a:r>
              <a:rPr lang="en-IN" sz="1800" dirty="0" err="1"/>
              <a:t>Anahata</a:t>
            </a:r>
            <a:r>
              <a:rPr lang="en-IN" sz="1800" dirty="0"/>
              <a:t> Chakra) controls our </a:t>
            </a:r>
            <a:r>
              <a:rPr lang="en-IN" sz="1800" b="1" dirty="0"/>
              <a:t>breathing, the action of the heart and the circulation of blood. </a:t>
            </a:r>
            <a:r>
              <a:rPr lang="en-IN" sz="1800" dirty="0"/>
              <a:t>This chakra is placed behind the sternum in the spinal cord.</a:t>
            </a:r>
          </a:p>
        </p:txBody>
      </p:sp>
      <p:pic>
        <p:nvPicPr>
          <p:cNvPr id="16386" name="Picture 2">
            <a:extLst>
              <a:ext uri="{FF2B5EF4-FFF2-40B4-BE49-F238E27FC236}">
                <a16:creationId xmlns:a16="http://schemas.microsoft.com/office/drawing/2014/main" id="{4014CEFA-9099-40AD-9159-BC21C107AA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5997" y="619856"/>
            <a:ext cx="4228582" cy="613414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ABD0481-09CC-40C9-92C1-95A42A99891F}"/>
              </a:ext>
            </a:extLst>
          </p:cNvPr>
          <p:cNvSpPr txBox="1"/>
          <p:nvPr/>
        </p:nvSpPr>
        <p:spPr>
          <a:xfrm>
            <a:off x="0" y="568269"/>
            <a:ext cx="6096000" cy="523220"/>
          </a:xfrm>
          <a:prstGeom prst="rect">
            <a:avLst/>
          </a:prstGeom>
          <a:noFill/>
        </p:spPr>
        <p:txBody>
          <a:bodyPr wrap="square">
            <a:spAutoFit/>
          </a:bodyPr>
          <a:lstStyle/>
          <a:p>
            <a:pPr algn="ctr"/>
            <a:r>
              <a:rPr lang="en-IN" sz="2800" dirty="0">
                <a:solidFill>
                  <a:schemeClr val="accent4"/>
                </a:solidFill>
              </a:rPr>
              <a:t>The Heart Chakra - Cardiac </a:t>
            </a:r>
            <a:r>
              <a:rPr lang="en-IN" sz="2800">
                <a:solidFill>
                  <a:schemeClr val="accent4"/>
                </a:solidFill>
              </a:rPr>
              <a:t>Plexus </a:t>
            </a:r>
            <a:endParaRPr lang="en-US" sz="2800" dirty="0">
              <a:solidFill>
                <a:schemeClr val="accent4"/>
              </a:solidFill>
            </a:endParaRPr>
          </a:p>
        </p:txBody>
      </p:sp>
    </p:spTree>
    <p:extLst>
      <p:ext uri="{BB962C8B-B14F-4D97-AF65-F5344CB8AC3E}">
        <p14:creationId xmlns:p14="http://schemas.microsoft.com/office/powerpoint/2010/main" val="6911589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vishudhi.png"/>
          <p:cNvPicPr>
            <a:picLocks noGrp="1" noChangeAspect="1"/>
          </p:cNvPicPr>
          <p:nvPr>
            <p:ph idx="1"/>
          </p:nvPr>
        </p:nvPicPr>
        <p:blipFill rotWithShape="1">
          <a:blip r:embed="rId2"/>
          <a:srcRect l="635" t="12572"/>
          <a:stretch/>
        </p:blipFill>
        <p:spPr>
          <a:xfrm>
            <a:off x="357374" y="1672163"/>
            <a:ext cx="7579810" cy="4981301"/>
          </a:xfrm>
        </p:spPr>
      </p:pic>
      <p:sp>
        <p:nvSpPr>
          <p:cNvPr id="3" name="Rectangle 2">
            <a:extLst>
              <a:ext uri="{FF2B5EF4-FFF2-40B4-BE49-F238E27FC236}">
                <a16:creationId xmlns:a16="http://schemas.microsoft.com/office/drawing/2014/main" id="{30B881C7-D6D2-467C-9347-32398E64F3A4}"/>
              </a:ext>
            </a:extLst>
          </p:cNvPr>
          <p:cNvSpPr/>
          <p:nvPr/>
        </p:nvSpPr>
        <p:spPr>
          <a:xfrm>
            <a:off x="562023" y="690199"/>
            <a:ext cx="6824870" cy="530087"/>
          </a:xfrm>
          <a:prstGeom prst="rect">
            <a:avLst/>
          </a:prstGeom>
          <a:solidFill>
            <a:schemeClr val="tx2">
              <a:lumMod val="25000"/>
              <a:lumOff val="75000"/>
            </a:schemeClr>
          </a:solidFill>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IN" sz="4000" b="1" dirty="0" err="1">
                <a:ln w="0"/>
                <a:solidFill>
                  <a:srgbClr val="002060"/>
                </a:solidFill>
                <a:effectLst>
                  <a:outerShdw blurRad="38100" dist="19050" dir="2700000" algn="tl" rotWithShape="0">
                    <a:schemeClr val="dk1">
                      <a:alpha val="40000"/>
                    </a:schemeClr>
                  </a:outerShdw>
                </a:effectLst>
              </a:rPr>
              <a:t>Vishuddhi</a:t>
            </a:r>
            <a:r>
              <a:rPr lang="en-IN" sz="4000" b="1" dirty="0">
                <a:ln w="0"/>
                <a:solidFill>
                  <a:srgbClr val="002060"/>
                </a:solidFill>
                <a:effectLst>
                  <a:outerShdw blurRad="38100" dist="19050" dir="2700000" algn="tl" rotWithShape="0">
                    <a:schemeClr val="dk1">
                      <a:alpha val="40000"/>
                    </a:schemeClr>
                  </a:outerShdw>
                </a:effectLst>
              </a:rPr>
              <a:t> Chakra</a:t>
            </a:r>
          </a:p>
        </p:txBody>
      </p:sp>
      <p:pic>
        <p:nvPicPr>
          <p:cNvPr id="5" name="Picture 4">
            <a:extLst>
              <a:ext uri="{FF2B5EF4-FFF2-40B4-BE49-F238E27FC236}">
                <a16:creationId xmlns:a16="http://schemas.microsoft.com/office/drawing/2014/main" id="{5D890318-F036-477E-AE9A-43029341A6EF}"/>
              </a:ext>
            </a:extLst>
          </p:cNvPr>
          <p:cNvPicPr>
            <a:picLocks noChangeAspect="1"/>
          </p:cNvPicPr>
          <p:nvPr/>
        </p:nvPicPr>
        <p:blipFill rotWithShape="1">
          <a:blip r:embed="rId3">
            <a:extLst>
              <a:ext uri="{28A0092B-C50C-407E-A947-70E740481C1C}">
                <a14:useLocalDpi xmlns:a14="http://schemas.microsoft.com/office/drawing/2010/main" val="0"/>
              </a:ext>
            </a:extLst>
          </a:blip>
          <a:srcRect l="32440" b="30435"/>
          <a:stretch/>
        </p:blipFill>
        <p:spPr>
          <a:xfrm>
            <a:off x="7937184" y="690199"/>
            <a:ext cx="4214192" cy="5974593"/>
          </a:xfrm>
          <a:prstGeom prst="rect">
            <a:avLst/>
          </a:prstGeom>
        </p:spPr>
      </p:pic>
    </p:spTree>
    <p:extLst>
      <p:ext uri="{BB962C8B-B14F-4D97-AF65-F5344CB8AC3E}">
        <p14:creationId xmlns:p14="http://schemas.microsoft.com/office/powerpoint/2010/main" val="37257794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7697" y="2142081"/>
            <a:ext cx="6654494" cy="4205710"/>
          </a:xfrm>
        </p:spPr>
        <p:txBody>
          <a:bodyPr>
            <a:noAutofit/>
          </a:bodyPr>
          <a:lstStyle/>
          <a:p>
            <a:r>
              <a:rPr lang="en-IN" sz="1800" b="1" dirty="0"/>
              <a:t>Element</a:t>
            </a:r>
            <a:r>
              <a:rPr lang="en-IN" sz="1800" dirty="0"/>
              <a:t> : Ether</a:t>
            </a:r>
          </a:p>
          <a:p>
            <a:r>
              <a:rPr lang="en-IN" sz="1800" b="1" dirty="0"/>
              <a:t>Qualities</a:t>
            </a:r>
            <a:r>
              <a:rPr lang="en-IN" sz="1800" dirty="0"/>
              <a:t> : Divine diplomacy, detachment, witness state, collective consciousness, self esteem, pure relationships, connection with the whole, </a:t>
            </a:r>
            <a:r>
              <a:rPr lang="en-IN" sz="1800" dirty="0" err="1"/>
              <a:t>Madhurya</a:t>
            </a:r>
            <a:r>
              <a:rPr lang="en-IN" sz="1800" dirty="0"/>
              <a:t> (sweetness)</a:t>
            </a:r>
          </a:p>
          <a:p>
            <a:r>
              <a:rPr lang="en-IN" sz="1800" b="1" dirty="0"/>
              <a:t>Physical Aspect </a:t>
            </a:r>
            <a:r>
              <a:rPr lang="en-IN" sz="1800" dirty="0"/>
              <a:t>:Throat, neck, mouth, teeth, face, nose, tongue, ears and ankles.</a:t>
            </a:r>
          </a:p>
          <a:p>
            <a:r>
              <a:rPr lang="en-IN" sz="1800" b="1" dirty="0"/>
              <a:t>Causes of Imbalance : </a:t>
            </a:r>
            <a:r>
              <a:rPr lang="en-IN" sz="1800" dirty="0"/>
              <a:t>Guilty feelings, feelings of superiority/inferiority, sarcasm, criticism, lack of witnessing .</a:t>
            </a:r>
          </a:p>
          <a:p>
            <a:r>
              <a:rPr lang="en-IN" sz="1800" dirty="0"/>
              <a:t>Situated at the level of the throat, </a:t>
            </a:r>
            <a:r>
              <a:rPr lang="en-IN" sz="1800" b="1" dirty="0"/>
              <a:t>this </a:t>
            </a:r>
            <a:r>
              <a:rPr lang="en-IN" sz="1800" b="1" dirty="0" err="1"/>
              <a:t>center</a:t>
            </a:r>
            <a:r>
              <a:rPr lang="en-IN" sz="1800" b="1" dirty="0"/>
              <a:t> controls all our articulation and our communication, the movement of our hands and arms, our facial expression and our speech, as well as the senses of taste and smell. </a:t>
            </a:r>
            <a:r>
              <a:rPr lang="en-IN" sz="1800" dirty="0"/>
              <a:t>On the physical level it caters for the Cervical Plexus.</a:t>
            </a:r>
          </a:p>
          <a:p>
            <a:pPr>
              <a:buNone/>
            </a:pPr>
            <a:endParaRPr lang="en-IN" sz="1800" dirty="0"/>
          </a:p>
        </p:txBody>
      </p:sp>
      <p:sp>
        <p:nvSpPr>
          <p:cNvPr id="6" name="TextBox 5">
            <a:extLst>
              <a:ext uri="{FF2B5EF4-FFF2-40B4-BE49-F238E27FC236}">
                <a16:creationId xmlns:a16="http://schemas.microsoft.com/office/drawing/2014/main" id="{FC3AE197-8D0B-4A0B-AA51-550B5F9134ED}"/>
              </a:ext>
            </a:extLst>
          </p:cNvPr>
          <p:cNvSpPr txBox="1"/>
          <p:nvPr/>
        </p:nvSpPr>
        <p:spPr>
          <a:xfrm>
            <a:off x="424070" y="862255"/>
            <a:ext cx="6096000" cy="523220"/>
          </a:xfrm>
          <a:prstGeom prst="rect">
            <a:avLst/>
          </a:prstGeom>
          <a:noFill/>
        </p:spPr>
        <p:txBody>
          <a:bodyPr wrap="square">
            <a:spAutoFit/>
          </a:bodyPr>
          <a:lstStyle/>
          <a:p>
            <a:pPr algn="ctr"/>
            <a:r>
              <a:rPr lang="en-IN" sz="2800" dirty="0">
                <a:solidFill>
                  <a:srgbClr val="002060"/>
                </a:solidFill>
              </a:rPr>
              <a:t>The </a:t>
            </a:r>
            <a:r>
              <a:rPr lang="en-IN" sz="2800" dirty="0" err="1">
                <a:solidFill>
                  <a:srgbClr val="002060"/>
                </a:solidFill>
              </a:rPr>
              <a:t>Vishuddhi</a:t>
            </a:r>
            <a:r>
              <a:rPr lang="en-IN" sz="2800" dirty="0">
                <a:solidFill>
                  <a:srgbClr val="002060"/>
                </a:solidFill>
              </a:rPr>
              <a:t> Chakra - Cervical Plexus</a:t>
            </a:r>
            <a:endParaRPr lang="en-US" sz="2800" dirty="0">
              <a:solidFill>
                <a:srgbClr val="002060"/>
              </a:solidFill>
            </a:endParaRPr>
          </a:p>
        </p:txBody>
      </p:sp>
      <p:pic>
        <p:nvPicPr>
          <p:cNvPr id="17410" name="Picture 2">
            <a:extLst>
              <a:ext uri="{FF2B5EF4-FFF2-40B4-BE49-F238E27FC236}">
                <a16:creationId xmlns:a16="http://schemas.microsoft.com/office/drawing/2014/main" id="{0E224F03-4851-4325-B3B4-594FD5BA51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5941" y="626166"/>
            <a:ext cx="4400041" cy="6132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86330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gnya.png"/>
          <p:cNvPicPr>
            <a:picLocks noChangeAspect="1"/>
          </p:cNvPicPr>
          <p:nvPr/>
        </p:nvPicPr>
        <p:blipFill rotWithShape="1">
          <a:blip r:embed="rId2"/>
          <a:srcRect t="11747"/>
          <a:stretch/>
        </p:blipFill>
        <p:spPr>
          <a:xfrm>
            <a:off x="130091" y="1630017"/>
            <a:ext cx="8012651" cy="5227983"/>
          </a:xfrm>
          <a:prstGeom prst="rect">
            <a:avLst/>
          </a:prstGeom>
        </p:spPr>
      </p:pic>
      <p:sp>
        <p:nvSpPr>
          <p:cNvPr id="3" name="Rectangle 2">
            <a:extLst>
              <a:ext uri="{FF2B5EF4-FFF2-40B4-BE49-F238E27FC236}">
                <a16:creationId xmlns:a16="http://schemas.microsoft.com/office/drawing/2014/main" id="{E10DAF63-628F-46BE-BA45-316D4D7BA559}"/>
              </a:ext>
            </a:extLst>
          </p:cNvPr>
          <p:cNvSpPr/>
          <p:nvPr/>
        </p:nvSpPr>
        <p:spPr>
          <a:xfrm>
            <a:off x="562022" y="750159"/>
            <a:ext cx="6824870" cy="530087"/>
          </a:xfrm>
          <a:prstGeom prst="rect">
            <a:avLst/>
          </a:prstGeom>
          <a:solidFill>
            <a:schemeClr val="tx2">
              <a:lumMod val="10000"/>
              <a:lumOff val="90000"/>
            </a:schemeClr>
          </a:solidFill>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IN" sz="4000" b="1" dirty="0" err="1">
                <a:ln w="0"/>
                <a:solidFill>
                  <a:schemeClr val="tx2">
                    <a:lumMod val="75000"/>
                    <a:lumOff val="25000"/>
                  </a:schemeClr>
                </a:solidFill>
                <a:effectLst>
                  <a:outerShdw blurRad="38100" dist="19050" dir="2700000" algn="tl" rotWithShape="0">
                    <a:schemeClr val="dk1">
                      <a:alpha val="40000"/>
                    </a:schemeClr>
                  </a:outerShdw>
                </a:effectLst>
              </a:rPr>
              <a:t>Agnya</a:t>
            </a:r>
            <a:r>
              <a:rPr lang="en-IN" sz="4000" b="1" dirty="0">
                <a:ln w="0"/>
                <a:solidFill>
                  <a:schemeClr val="tx2">
                    <a:lumMod val="75000"/>
                    <a:lumOff val="25000"/>
                  </a:schemeClr>
                </a:solidFill>
                <a:effectLst>
                  <a:outerShdw blurRad="38100" dist="19050" dir="2700000" algn="tl" rotWithShape="0">
                    <a:schemeClr val="dk1">
                      <a:alpha val="40000"/>
                    </a:schemeClr>
                  </a:outerShdw>
                </a:effectLst>
              </a:rPr>
              <a:t> Chakra</a:t>
            </a:r>
          </a:p>
        </p:txBody>
      </p:sp>
      <p:pic>
        <p:nvPicPr>
          <p:cNvPr id="5" name="Picture 4">
            <a:extLst>
              <a:ext uri="{FF2B5EF4-FFF2-40B4-BE49-F238E27FC236}">
                <a16:creationId xmlns:a16="http://schemas.microsoft.com/office/drawing/2014/main" id="{5A9F1A5B-6B47-4194-B84C-0614B1E65F7F}"/>
              </a:ext>
            </a:extLst>
          </p:cNvPr>
          <p:cNvPicPr>
            <a:picLocks noChangeAspect="1"/>
          </p:cNvPicPr>
          <p:nvPr/>
        </p:nvPicPr>
        <p:blipFill rotWithShape="1">
          <a:blip r:embed="rId3">
            <a:extLst>
              <a:ext uri="{28A0092B-C50C-407E-A947-70E740481C1C}">
                <a14:useLocalDpi xmlns:a14="http://schemas.microsoft.com/office/drawing/2010/main" val="0"/>
              </a:ext>
            </a:extLst>
          </a:blip>
          <a:srcRect l="32426" b="30048"/>
          <a:stretch/>
        </p:blipFill>
        <p:spPr>
          <a:xfrm>
            <a:off x="8090810" y="750159"/>
            <a:ext cx="3971099" cy="5664507"/>
          </a:xfrm>
          <a:prstGeom prst="rect">
            <a:avLst/>
          </a:prstGeom>
        </p:spPr>
      </p:pic>
    </p:spTree>
    <p:extLst>
      <p:ext uri="{BB962C8B-B14F-4D97-AF65-F5344CB8AC3E}">
        <p14:creationId xmlns:p14="http://schemas.microsoft.com/office/powerpoint/2010/main" val="33619653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1307F4-95E9-44FD-BCB1-2E25BF56BFD8}"/>
              </a:ext>
            </a:extLst>
          </p:cNvPr>
          <p:cNvPicPr>
            <a:picLocks noChangeAspect="1"/>
          </p:cNvPicPr>
          <p:nvPr/>
        </p:nvPicPr>
        <p:blipFill>
          <a:blip r:embed="rId2"/>
          <a:stretch>
            <a:fillRect/>
          </a:stretch>
        </p:blipFill>
        <p:spPr>
          <a:xfrm>
            <a:off x="370386" y="202883"/>
            <a:ext cx="11451228" cy="6416723"/>
          </a:xfrm>
          <a:prstGeom prst="rect">
            <a:avLst/>
          </a:prstGeom>
        </p:spPr>
      </p:pic>
    </p:spTree>
    <p:extLst>
      <p:ext uri="{BB962C8B-B14F-4D97-AF65-F5344CB8AC3E}">
        <p14:creationId xmlns:p14="http://schemas.microsoft.com/office/powerpoint/2010/main" val="34720603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1193" y="2340864"/>
            <a:ext cx="7065312" cy="3634486"/>
          </a:xfrm>
        </p:spPr>
        <p:txBody>
          <a:bodyPr>
            <a:noAutofit/>
          </a:bodyPr>
          <a:lstStyle/>
          <a:p>
            <a:r>
              <a:rPr lang="en-IN" sz="1800" b="1" dirty="0"/>
              <a:t>Element</a:t>
            </a:r>
            <a:r>
              <a:rPr lang="en-IN" sz="1800" dirty="0"/>
              <a:t> : Light</a:t>
            </a:r>
          </a:p>
          <a:p>
            <a:r>
              <a:rPr lang="en-IN" sz="1800" b="1" dirty="0"/>
              <a:t>Qualities</a:t>
            </a:r>
            <a:r>
              <a:rPr lang="en-IN" sz="1800" dirty="0"/>
              <a:t> : Forgiveness, humility; dissolves ego, conditionings, false ideas and misidentifications</a:t>
            </a:r>
          </a:p>
          <a:p>
            <a:r>
              <a:rPr lang="en-IN" sz="1800" b="1" dirty="0"/>
              <a:t>Physical Aspect : </a:t>
            </a:r>
            <a:r>
              <a:rPr lang="en-IN" sz="1800" dirty="0"/>
              <a:t>Pineal and pituitary glands.</a:t>
            </a:r>
          </a:p>
          <a:p>
            <a:r>
              <a:rPr lang="en-IN" sz="1800" b="1" dirty="0"/>
              <a:t>Causes of Imbalance : </a:t>
            </a:r>
            <a:r>
              <a:rPr lang="en-IN" sz="1800" dirty="0"/>
              <a:t>Roving eyes, self-centeredness, hatred, lack of forgiveness, harm to self/ others , self pity, inability to forgive oneself, aggression, egoism, futurism.</a:t>
            </a:r>
          </a:p>
          <a:p>
            <a:r>
              <a:rPr lang="en-IN" sz="1800" dirty="0"/>
              <a:t>The </a:t>
            </a:r>
            <a:r>
              <a:rPr lang="en-IN" sz="1800" dirty="0" err="1"/>
              <a:t>Agnya</a:t>
            </a:r>
            <a:r>
              <a:rPr lang="en-IN" sz="1800" dirty="0"/>
              <a:t> Chakra sits behind the forehead, at the base of the brain, which it controls. </a:t>
            </a:r>
            <a:r>
              <a:rPr lang="en-IN" sz="1800" b="1" dirty="0"/>
              <a:t>When the </a:t>
            </a:r>
            <a:r>
              <a:rPr lang="en-IN" sz="1800" b="1" dirty="0" err="1"/>
              <a:t>Kundalini</a:t>
            </a:r>
            <a:r>
              <a:rPr lang="en-IN" sz="1800" b="1" dirty="0"/>
              <a:t> passes the </a:t>
            </a:r>
            <a:r>
              <a:rPr lang="en-IN" sz="1800" b="1" dirty="0" err="1"/>
              <a:t>Agnya</a:t>
            </a:r>
            <a:r>
              <a:rPr lang="en-IN" sz="1800" b="1" dirty="0"/>
              <a:t> Chakra, our mental activity ceases, silence and enlightenment takes place. </a:t>
            </a:r>
            <a:r>
              <a:rPr lang="en-IN" sz="1800" dirty="0"/>
              <a:t>This centre caters for Pituitary and Pineal body.</a:t>
            </a:r>
          </a:p>
          <a:p>
            <a:pPr>
              <a:buNone/>
            </a:pPr>
            <a:endParaRPr lang="en-IN" sz="1800" dirty="0"/>
          </a:p>
        </p:txBody>
      </p:sp>
      <p:sp>
        <p:nvSpPr>
          <p:cNvPr id="6" name="TextBox 5">
            <a:extLst>
              <a:ext uri="{FF2B5EF4-FFF2-40B4-BE49-F238E27FC236}">
                <a16:creationId xmlns:a16="http://schemas.microsoft.com/office/drawing/2014/main" id="{890E895A-7AED-425D-AB0D-7044BF961D2C}"/>
              </a:ext>
            </a:extLst>
          </p:cNvPr>
          <p:cNvSpPr txBox="1"/>
          <p:nvPr/>
        </p:nvSpPr>
        <p:spPr>
          <a:xfrm>
            <a:off x="106017" y="882650"/>
            <a:ext cx="6096000" cy="461665"/>
          </a:xfrm>
          <a:prstGeom prst="rect">
            <a:avLst/>
          </a:prstGeom>
          <a:noFill/>
        </p:spPr>
        <p:txBody>
          <a:bodyPr wrap="square">
            <a:spAutoFit/>
          </a:bodyPr>
          <a:lstStyle/>
          <a:p>
            <a:pPr algn="ctr"/>
            <a:r>
              <a:rPr lang="en-IN" sz="2400" b="1" dirty="0"/>
              <a:t>The </a:t>
            </a:r>
            <a:r>
              <a:rPr lang="en-IN" sz="2400" b="1" dirty="0" err="1"/>
              <a:t>Agnya</a:t>
            </a:r>
            <a:r>
              <a:rPr lang="en-IN" sz="2400" b="1" dirty="0"/>
              <a:t> Chakra - (Optic </a:t>
            </a:r>
            <a:r>
              <a:rPr lang="en-IN" sz="2400" b="1" dirty="0" err="1"/>
              <a:t>Chaisma</a:t>
            </a:r>
            <a:r>
              <a:rPr lang="en-IN" sz="2400" b="1" dirty="0"/>
              <a:t>)</a:t>
            </a:r>
            <a:endParaRPr lang="en-US" sz="2400" b="1" dirty="0"/>
          </a:p>
        </p:txBody>
      </p:sp>
      <p:pic>
        <p:nvPicPr>
          <p:cNvPr id="18434" name="Picture 2">
            <a:extLst>
              <a:ext uri="{FF2B5EF4-FFF2-40B4-BE49-F238E27FC236}">
                <a16:creationId xmlns:a16="http://schemas.microsoft.com/office/drawing/2014/main" id="{06B8265C-BDB5-429A-B094-BC0F041A0D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4314" y="622853"/>
            <a:ext cx="4261669" cy="618213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8E644C8-8698-4EB8-AA82-8D056455E5EC}"/>
              </a:ext>
            </a:extLst>
          </p:cNvPr>
          <p:cNvSpPr txBox="1"/>
          <p:nvPr/>
        </p:nvSpPr>
        <p:spPr>
          <a:xfrm>
            <a:off x="10882860" y="697803"/>
            <a:ext cx="359763" cy="523220"/>
          </a:xfrm>
          <a:prstGeom prst="rect">
            <a:avLst/>
          </a:prstGeom>
          <a:noFill/>
        </p:spPr>
        <p:txBody>
          <a:bodyPr wrap="square" rtlCol="0">
            <a:spAutoFit/>
          </a:bodyPr>
          <a:lstStyle/>
          <a:p>
            <a:r>
              <a:rPr lang="en-IN" sz="2800" dirty="0">
                <a:solidFill>
                  <a:schemeClr val="tx2">
                    <a:lumMod val="75000"/>
                    <a:lumOff val="25000"/>
                  </a:schemeClr>
                </a:solidFill>
                <a:latin typeface="Franklin Gothic Demi" panose="020B0703020102020204" pitchFamily="34" charset="0"/>
              </a:rPr>
              <a:t>a</a:t>
            </a:r>
          </a:p>
        </p:txBody>
      </p:sp>
    </p:spTree>
    <p:extLst>
      <p:ext uri="{BB962C8B-B14F-4D97-AF65-F5344CB8AC3E}">
        <p14:creationId xmlns:p14="http://schemas.microsoft.com/office/powerpoint/2010/main" val="6600891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hasrara.png"/>
          <p:cNvPicPr>
            <a:picLocks noChangeAspect="1"/>
          </p:cNvPicPr>
          <p:nvPr/>
        </p:nvPicPr>
        <p:blipFill rotWithShape="1">
          <a:blip r:embed="rId2"/>
          <a:srcRect t="12819"/>
          <a:stretch/>
        </p:blipFill>
        <p:spPr>
          <a:xfrm>
            <a:off x="218402" y="1896620"/>
            <a:ext cx="7680044" cy="4961380"/>
          </a:xfrm>
          <a:prstGeom prst="rect">
            <a:avLst/>
          </a:prstGeom>
        </p:spPr>
      </p:pic>
      <p:sp>
        <p:nvSpPr>
          <p:cNvPr id="3" name="Rectangle 2">
            <a:extLst>
              <a:ext uri="{FF2B5EF4-FFF2-40B4-BE49-F238E27FC236}">
                <a16:creationId xmlns:a16="http://schemas.microsoft.com/office/drawing/2014/main" id="{A7E74D73-FC0F-49C5-B97B-E74F447DEAAC}"/>
              </a:ext>
            </a:extLst>
          </p:cNvPr>
          <p:cNvSpPr/>
          <p:nvPr/>
        </p:nvSpPr>
        <p:spPr>
          <a:xfrm>
            <a:off x="513209" y="735170"/>
            <a:ext cx="6824870" cy="530087"/>
          </a:xfrm>
          <a:prstGeom prst="rect">
            <a:avLst/>
          </a:prstGeom>
          <a:solidFill>
            <a:schemeClr val="accent6">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IN" sz="4000" b="1" dirty="0" err="1">
                <a:ln w="0"/>
                <a:solidFill>
                  <a:schemeClr val="accent6">
                    <a:lumMod val="50000"/>
                  </a:schemeClr>
                </a:solidFill>
                <a:effectLst>
                  <a:outerShdw blurRad="38100" dist="19050" dir="2700000" algn="tl" rotWithShape="0">
                    <a:schemeClr val="dk1">
                      <a:alpha val="40000"/>
                    </a:schemeClr>
                  </a:outerShdw>
                </a:effectLst>
              </a:rPr>
              <a:t>Sahasrara</a:t>
            </a:r>
            <a:r>
              <a:rPr lang="en-IN" sz="4000" b="1" dirty="0">
                <a:ln w="0"/>
                <a:solidFill>
                  <a:schemeClr val="accent6">
                    <a:lumMod val="50000"/>
                  </a:schemeClr>
                </a:solidFill>
                <a:effectLst>
                  <a:outerShdw blurRad="38100" dist="19050" dir="2700000" algn="tl" rotWithShape="0">
                    <a:schemeClr val="dk1">
                      <a:alpha val="40000"/>
                    </a:schemeClr>
                  </a:outerShdw>
                </a:effectLst>
              </a:rPr>
              <a:t> Chakra</a:t>
            </a:r>
          </a:p>
        </p:txBody>
      </p:sp>
      <p:pic>
        <p:nvPicPr>
          <p:cNvPr id="5" name="Picture 4">
            <a:extLst>
              <a:ext uri="{FF2B5EF4-FFF2-40B4-BE49-F238E27FC236}">
                <a16:creationId xmlns:a16="http://schemas.microsoft.com/office/drawing/2014/main" id="{4594A7F2-282B-44D6-9E6D-0C9673497F75}"/>
              </a:ext>
            </a:extLst>
          </p:cNvPr>
          <p:cNvPicPr>
            <a:picLocks noChangeAspect="1"/>
          </p:cNvPicPr>
          <p:nvPr/>
        </p:nvPicPr>
        <p:blipFill rotWithShape="1">
          <a:blip r:embed="rId3">
            <a:extLst>
              <a:ext uri="{28A0092B-C50C-407E-A947-70E740481C1C}">
                <a14:useLocalDpi xmlns:a14="http://schemas.microsoft.com/office/drawing/2010/main" val="0"/>
              </a:ext>
            </a:extLst>
          </a:blip>
          <a:srcRect l="30244" b="31366"/>
          <a:stretch/>
        </p:blipFill>
        <p:spPr>
          <a:xfrm>
            <a:off x="7774832" y="759848"/>
            <a:ext cx="4198766" cy="5686210"/>
          </a:xfrm>
          <a:prstGeom prst="rect">
            <a:avLst/>
          </a:prstGeom>
        </p:spPr>
      </p:pic>
    </p:spTree>
    <p:extLst>
      <p:ext uri="{BB962C8B-B14F-4D97-AF65-F5344CB8AC3E}">
        <p14:creationId xmlns:p14="http://schemas.microsoft.com/office/powerpoint/2010/main" val="38602417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1193" y="2340864"/>
            <a:ext cx="7184582" cy="3634486"/>
          </a:xfrm>
        </p:spPr>
        <p:txBody>
          <a:bodyPr>
            <a:noAutofit/>
          </a:bodyPr>
          <a:lstStyle/>
          <a:p>
            <a:r>
              <a:rPr lang="en-IN" sz="1800" dirty="0"/>
              <a:t>1000 petalled lotus.</a:t>
            </a:r>
          </a:p>
          <a:p>
            <a:r>
              <a:rPr lang="en-IN" sz="1800" b="1" dirty="0"/>
              <a:t>Physical aspect : </a:t>
            </a:r>
            <a:r>
              <a:rPr lang="en-IN" sz="1800" dirty="0"/>
              <a:t>Limbic area of the brain</a:t>
            </a:r>
          </a:p>
          <a:p>
            <a:r>
              <a:rPr lang="en-IN" sz="1800" b="1" dirty="0"/>
              <a:t>Qualities</a:t>
            </a:r>
            <a:r>
              <a:rPr lang="en-IN" sz="1800" dirty="0"/>
              <a:t> : Integrates all the Chakras, absolute perception of Reality on our Central  Nervous system, thoughtless awareness, </a:t>
            </a:r>
            <a:r>
              <a:rPr lang="en-IN" sz="1800" dirty="0" err="1"/>
              <a:t>Niranand</a:t>
            </a:r>
            <a:endParaRPr lang="en-IN" sz="1800" dirty="0"/>
          </a:p>
          <a:p>
            <a:r>
              <a:rPr lang="en-IN" sz="1800" b="1" dirty="0"/>
              <a:t>Causes of Imbalance </a:t>
            </a:r>
            <a:r>
              <a:rPr lang="en-IN" sz="1800" dirty="0"/>
              <a:t>: Doubt in God, Atheism, anti-God activity</a:t>
            </a:r>
          </a:p>
          <a:p>
            <a:r>
              <a:rPr lang="en-IN" sz="1800" dirty="0"/>
              <a:t>The </a:t>
            </a:r>
            <a:r>
              <a:rPr lang="en-IN" sz="1800" dirty="0" err="1"/>
              <a:t>Sahasrara</a:t>
            </a:r>
            <a:r>
              <a:rPr lang="en-IN" sz="1800" dirty="0"/>
              <a:t> Chakra is the lotus of a thousand petals whose physical expression is the thousand nerves distributed under the surface of the skull. It is the integration of all the lower Chakras and their powers. Here takes place the integration and synthesis of all the worlds' religions. It is our spiritual destination.</a:t>
            </a:r>
          </a:p>
          <a:p>
            <a:r>
              <a:rPr lang="en-IN" sz="1800" b="1" dirty="0"/>
              <a:t>The </a:t>
            </a:r>
            <a:r>
              <a:rPr lang="en-IN" sz="1800" b="1" dirty="0" err="1"/>
              <a:t>Sahasrara</a:t>
            </a:r>
            <a:r>
              <a:rPr lang="en-IN" sz="1800" b="1" dirty="0"/>
              <a:t> </a:t>
            </a:r>
            <a:r>
              <a:rPr lang="en-IN" sz="1800" dirty="0"/>
              <a:t>is the tabernacle of the higher synthesis between our consciousness and divinity. To express the glory of this dimension, words (as do thoughts) fail.</a:t>
            </a:r>
          </a:p>
          <a:p>
            <a:pPr>
              <a:buNone/>
            </a:pPr>
            <a:endParaRPr lang="en-IN" sz="1800" dirty="0"/>
          </a:p>
        </p:txBody>
      </p:sp>
      <p:sp>
        <p:nvSpPr>
          <p:cNvPr id="4" name="Rectangle 3"/>
          <p:cNvSpPr/>
          <p:nvPr/>
        </p:nvSpPr>
        <p:spPr>
          <a:xfrm>
            <a:off x="-1795449" y="651817"/>
            <a:ext cx="10541884" cy="461665"/>
          </a:xfrm>
          <a:prstGeom prst="rect">
            <a:avLst/>
          </a:prstGeom>
          <a:noFill/>
        </p:spPr>
        <p:txBody>
          <a:bodyPr wrap="square" lIns="91440" tIns="45720" rIns="91440" bIns="45720">
            <a:spAutoFit/>
          </a:bodyPr>
          <a:lstStyle/>
          <a:p>
            <a:pPr algn="ctr"/>
            <a:r>
              <a:rPr lang="en-IN"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The </a:t>
            </a:r>
            <a:r>
              <a:rPr lang="en-IN" sz="24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Sahasrara</a:t>
            </a:r>
            <a:r>
              <a:rPr lang="en-IN"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Chakra (Limbic Area)</a:t>
            </a:r>
            <a:endParaRPr lang="en-US"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19458" name="Picture 2">
            <a:extLst>
              <a:ext uri="{FF2B5EF4-FFF2-40B4-BE49-F238E27FC236}">
                <a16:creationId xmlns:a16="http://schemas.microsoft.com/office/drawing/2014/main" id="{0CF9DA3B-5EC9-459C-AA5E-52F60D4DB1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5775" y="651817"/>
            <a:ext cx="4235959" cy="6144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47023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BF7E4A-268A-4D4D-A7DB-B9E53034B9FB}"/>
              </a:ext>
            </a:extLst>
          </p:cNvPr>
          <p:cNvSpPr txBox="1"/>
          <p:nvPr/>
        </p:nvSpPr>
        <p:spPr>
          <a:xfrm>
            <a:off x="293077" y="2398525"/>
            <a:ext cx="11605846" cy="4262514"/>
          </a:xfrm>
          <a:prstGeom prst="rect">
            <a:avLst/>
          </a:prstGeom>
          <a:noFill/>
        </p:spPr>
        <p:txBody>
          <a:bodyPr wrap="square">
            <a:spAutoFit/>
          </a:bodyPr>
          <a:lstStyle/>
          <a:p>
            <a:pPr>
              <a:lnSpc>
                <a:spcPct val="107000"/>
              </a:lnSpc>
              <a:spcAft>
                <a:spcPts val="800"/>
              </a:spcAft>
            </a:pPr>
            <a:r>
              <a:rPr lang="en-IN" sz="1800" dirty="0">
                <a:effectLst/>
                <a:latin typeface="Calibri" panose="020F0502020204030204" pitchFamily="34" charset="0"/>
                <a:ea typeface="Calibri" panose="020F0502020204030204" pitchFamily="34" charset="0"/>
                <a:cs typeface="Times New Roman" panose="02020603050405020304" pitchFamily="18" charset="0"/>
              </a:rPr>
              <a:t>The doctors of today practising  Western medicine have entered into the age of super-speciality to a point where separate parts of the body are being treated by different specialists .</a:t>
            </a:r>
          </a:p>
          <a:p>
            <a:pPr algn="just">
              <a:lnSpc>
                <a:spcPct val="107000"/>
              </a:lnSpc>
              <a:spcAft>
                <a:spcPts val="800"/>
              </a:spcAft>
            </a:pPr>
            <a:r>
              <a:rPr lang="en-IN" sz="1800" dirty="0">
                <a:effectLst/>
                <a:latin typeface="Calibri" panose="020F0502020204030204" pitchFamily="34" charset="0"/>
                <a:ea typeface="Calibri" panose="020F0502020204030204" pitchFamily="34" charset="0"/>
                <a:cs typeface="Times New Roman" panose="02020603050405020304" pitchFamily="18" charset="0"/>
              </a:rPr>
              <a:t>For example, </a:t>
            </a:r>
          </a:p>
          <a:p>
            <a:pPr marL="285750" indent="-285750" algn="just">
              <a:lnSpc>
                <a:spcPct val="107000"/>
              </a:lnSpc>
              <a:spcAft>
                <a:spcPts val="800"/>
              </a:spcAft>
              <a:buFont typeface="Arial" panose="020B0604020202020204" pitchFamily="34" charset="0"/>
              <a:buChar char="•"/>
            </a:pPr>
            <a:r>
              <a:rPr lang="en-IN" sz="1800" dirty="0">
                <a:effectLst/>
                <a:latin typeface="Calibri" panose="020F0502020204030204" pitchFamily="34" charset="0"/>
                <a:ea typeface="Calibri" panose="020F0502020204030204" pitchFamily="34" charset="0"/>
                <a:cs typeface="Times New Roman" panose="02020603050405020304" pitchFamily="18" charset="0"/>
              </a:rPr>
              <a:t>Heart is treated by Cardiologist, </a:t>
            </a:r>
          </a:p>
          <a:p>
            <a:pPr marL="285750" indent="-285750" algn="just">
              <a:lnSpc>
                <a:spcPct val="107000"/>
              </a:lnSpc>
              <a:spcAft>
                <a:spcPts val="800"/>
              </a:spcAft>
              <a:buFont typeface="Arial" panose="020B0604020202020204" pitchFamily="34" charset="0"/>
              <a:buChar char="•"/>
            </a:pPr>
            <a:r>
              <a:rPr lang="en-IN" sz="1800" dirty="0">
                <a:effectLst/>
                <a:latin typeface="Calibri" panose="020F0502020204030204" pitchFamily="34" charset="0"/>
                <a:ea typeface="Calibri" panose="020F0502020204030204" pitchFamily="34" charset="0"/>
                <a:cs typeface="Times New Roman" panose="02020603050405020304" pitchFamily="18" charset="0"/>
              </a:rPr>
              <a:t>Brain by Neurologist, </a:t>
            </a:r>
          </a:p>
          <a:p>
            <a:pPr marL="285750" indent="-285750" algn="just">
              <a:lnSpc>
                <a:spcPct val="107000"/>
              </a:lnSpc>
              <a:spcAft>
                <a:spcPts val="800"/>
              </a:spcAft>
              <a:buFont typeface="Arial" panose="020B0604020202020204" pitchFamily="34" charset="0"/>
              <a:buChar char="•"/>
            </a:pPr>
            <a:r>
              <a:rPr lang="en-IN" sz="1800" dirty="0">
                <a:effectLst/>
                <a:latin typeface="Calibri" panose="020F0502020204030204" pitchFamily="34" charset="0"/>
                <a:ea typeface="Calibri" panose="020F0502020204030204" pitchFamily="34" charset="0"/>
                <a:cs typeface="Times New Roman" panose="02020603050405020304" pitchFamily="18" charset="0"/>
              </a:rPr>
              <a:t>Stomach and Intestines by Gastroenterologist, </a:t>
            </a:r>
          </a:p>
          <a:p>
            <a:pPr marL="285750" indent="-285750" algn="just">
              <a:lnSpc>
                <a:spcPct val="107000"/>
              </a:lnSpc>
              <a:spcAft>
                <a:spcPts val="800"/>
              </a:spcAft>
              <a:buFont typeface="Arial" panose="020B0604020202020204" pitchFamily="34" charset="0"/>
              <a:buChar char="•"/>
            </a:pPr>
            <a:r>
              <a:rPr lang="en-IN" sz="1800" dirty="0">
                <a:effectLst/>
                <a:latin typeface="Calibri" panose="020F0502020204030204" pitchFamily="34" charset="0"/>
                <a:ea typeface="Calibri" panose="020F0502020204030204" pitchFamily="34" charset="0"/>
                <a:cs typeface="Times New Roman" panose="02020603050405020304" pitchFamily="18" charset="0"/>
              </a:rPr>
              <a:t>Blood by </a:t>
            </a:r>
            <a:r>
              <a:rPr lang="en-IN" sz="1800" dirty="0" err="1">
                <a:effectLst/>
                <a:latin typeface="Calibri" panose="020F0502020204030204" pitchFamily="34" charset="0"/>
                <a:ea typeface="Calibri" panose="020F0502020204030204" pitchFamily="34" charset="0"/>
                <a:cs typeface="Times New Roman" panose="02020603050405020304" pitchFamily="18" charset="0"/>
              </a:rPr>
              <a:t>Hematologist</a:t>
            </a:r>
            <a:r>
              <a:rPr lang="en-IN" sz="1800" dirty="0">
                <a:effectLst/>
                <a:latin typeface="Calibri" panose="020F0502020204030204" pitchFamily="34" charset="0"/>
                <a:ea typeface="Calibri" panose="020F0502020204030204" pitchFamily="34" charset="0"/>
                <a:cs typeface="Times New Roman" panose="02020603050405020304" pitchFamily="18" charset="0"/>
              </a:rPr>
              <a:t>, </a:t>
            </a:r>
          </a:p>
          <a:p>
            <a:pPr marL="285750" indent="-285750" algn="just">
              <a:lnSpc>
                <a:spcPct val="107000"/>
              </a:lnSpc>
              <a:spcAft>
                <a:spcPts val="800"/>
              </a:spcAft>
              <a:buFont typeface="Arial" panose="020B0604020202020204" pitchFamily="34" charset="0"/>
              <a:buChar char="•"/>
            </a:pPr>
            <a:r>
              <a:rPr lang="en-IN" sz="1800" dirty="0">
                <a:effectLst/>
                <a:latin typeface="Calibri" panose="020F0502020204030204" pitchFamily="34" charset="0"/>
                <a:ea typeface="Calibri" panose="020F0502020204030204" pitchFamily="34" charset="0"/>
                <a:cs typeface="Times New Roman" panose="02020603050405020304" pitchFamily="18" charset="0"/>
              </a:rPr>
              <a:t>Kidney by Nephrologist, </a:t>
            </a:r>
          </a:p>
          <a:p>
            <a:pPr marL="285750" indent="-285750" algn="just">
              <a:lnSpc>
                <a:spcPct val="107000"/>
              </a:lnSpc>
              <a:spcAft>
                <a:spcPts val="800"/>
              </a:spcAft>
              <a:buFont typeface="Arial" panose="020B0604020202020204" pitchFamily="34" charset="0"/>
              <a:buChar char="•"/>
            </a:pPr>
            <a:r>
              <a:rPr lang="en-IN" sz="1800" dirty="0">
                <a:effectLst/>
                <a:latin typeface="Calibri" panose="020F0502020204030204" pitchFamily="34" charset="0"/>
                <a:ea typeface="Calibri" panose="020F0502020204030204" pitchFamily="34" charset="0"/>
                <a:cs typeface="Times New Roman" panose="02020603050405020304" pitchFamily="18" charset="0"/>
              </a:rPr>
              <a:t>Urinary bladder by urologist, </a:t>
            </a:r>
          </a:p>
          <a:p>
            <a:pPr marL="285750" indent="-285750" algn="just">
              <a:lnSpc>
                <a:spcPct val="107000"/>
              </a:lnSpc>
              <a:spcAft>
                <a:spcPts val="800"/>
              </a:spcAft>
              <a:buFont typeface="Arial" panose="020B0604020202020204" pitchFamily="34" charset="0"/>
              <a:buChar char="•"/>
            </a:pPr>
            <a:r>
              <a:rPr lang="en-IN" sz="1800" dirty="0">
                <a:effectLst/>
                <a:latin typeface="Calibri" panose="020F0502020204030204" pitchFamily="34" charset="0"/>
                <a:ea typeface="Calibri" panose="020F0502020204030204" pitchFamily="34" charset="0"/>
                <a:cs typeface="Times New Roman" panose="02020603050405020304" pitchFamily="18" charset="0"/>
              </a:rPr>
              <a:t>Skin by Dermatologist and so on. </a:t>
            </a:r>
          </a:p>
          <a:p>
            <a:pPr algn="just">
              <a:lnSpc>
                <a:spcPct val="107000"/>
              </a:lnSpc>
              <a:spcAft>
                <a:spcPts val="800"/>
              </a:spcAft>
            </a:pPr>
            <a:endParaRPr lang="en-IN"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A9CF2AA4-155A-4F5B-8489-FB7D7747ED54}"/>
              </a:ext>
            </a:extLst>
          </p:cNvPr>
          <p:cNvSpPr txBox="1"/>
          <p:nvPr/>
        </p:nvSpPr>
        <p:spPr>
          <a:xfrm>
            <a:off x="3336590" y="1162803"/>
            <a:ext cx="6098344" cy="923330"/>
          </a:xfrm>
          <a:prstGeom prst="rect">
            <a:avLst/>
          </a:prstGeom>
          <a:noFill/>
        </p:spPr>
        <p:txBody>
          <a:bodyPr wrap="square">
            <a:spAutoFit/>
          </a:bodyPr>
          <a:lstStyle/>
          <a:p>
            <a:pPr algn="ctr"/>
            <a:r>
              <a:rPr lang="pt-BR" dirty="0">
                <a:solidFill>
                  <a:schemeClr val="accent4">
                    <a:lumMod val="75000"/>
                  </a:schemeClr>
                </a:solidFill>
              </a:rPr>
              <a:t>Extract from: Medical Science Enlightened</a:t>
            </a:r>
          </a:p>
          <a:p>
            <a:pPr algn="ctr"/>
            <a:r>
              <a:rPr lang="pt-BR" dirty="0">
                <a:solidFill>
                  <a:schemeClr val="accent4">
                    <a:lumMod val="75000"/>
                  </a:schemeClr>
                </a:solidFill>
              </a:rPr>
              <a:t>Professor Umesh C Rai M.D.</a:t>
            </a:r>
            <a:endParaRPr lang="en-IN" dirty="0">
              <a:solidFill>
                <a:schemeClr val="accent4">
                  <a:lumMod val="75000"/>
                </a:schemeClr>
              </a:solidFill>
            </a:endParaRPr>
          </a:p>
          <a:p>
            <a:pPr algn="ctr"/>
            <a:r>
              <a:rPr lang="en-IN" dirty="0">
                <a:solidFill>
                  <a:schemeClr val="accent4">
                    <a:lumMod val="75000"/>
                  </a:schemeClr>
                </a:solidFill>
              </a:rPr>
              <a:t>New insight into Vibratory Awareness for Holistic Health Care</a:t>
            </a:r>
          </a:p>
        </p:txBody>
      </p:sp>
      <p:sp>
        <p:nvSpPr>
          <p:cNvPr id="7" name="TextBox 6">
            <a:extLst>
              <a:ext uri="{FF2B5EF4-FFF2-40B4-BE49-F238E27FC236}">
                <a16:creationId xmlns:a16="http://schemas.microsoft.com/office/drawing/2014/main" id="{F26ABAC6-5838-45C5-9C12-490EAC720330}"/>
              </a:ext>
            </a:extLst>
          </p:cNvPr>
          <p:cNvSpPr txBox="1"/>
          <p:nvPr/>
        </p:nvSpPr>
        <p:spPr>
          <a:xfrm>
            <a:off x="3801285" y="635303"/>
            <a:ext cx="6098344" cy="523220"/>
          </a:xfrm>
          <a:prstGeom prst="rect">
            <a:avLst/>
          </a:prstGeom>
          <a:noFill/>
        </p:spPr>
        <p:txBody>
          <a:bodyPr wrap="square">
            <a:spAutoFit/>
          </a:bodyPr>
          <a:lstStyle/>
          <a:p>
            <a:r>
              <a:rPr lang="en-IN" sz="2800" b="1" dirty="0">
                <a:solidFill>
                  <a:schemeClr val="tx2">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THE AGE OF SUPER-SPECIALITY </a:t>
            </a:r>
            <a:endParaRPr lang="en-IN" sz="2800" b="1" dirty="0">
              <a:solidFill>
                <a:schemeClr val="tx2">
                  <a:lumMod val="90000"/>
                  <a:lumOff val="10000"/>
                </a:schemeClr>
              </a:solidFill>
            </a:endParaRPr>
          </a:p>
        </p:txBody>
      </p:sp>
      <p:pic>
        <p:nvPicPr>
          <p:cNvPr id="12290" name="Picture 2" descr="Man Walking With IV Stand Cartoon Clipart Vector - FriendlyStock | Cartoon  people, Cartoon clip art, Cartoon">
            <a:extLst>
              <a:ext uri="{FF2B5EF4-FFF2-40B4-BE49-F238E27FC236}">
                <a16:creationId xmlns:a16="http://schemas.microsoft.com/office/drawing/2014/main" id="{12598FF9-3C54-4F99-9F6A-25E4796F47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2395" y="2950973"/>
            <a:ext cx="2025078" cy="3710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24213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90206B-BCD9-4801-9BD4-08F9F150659E}"/>
              </a:ext>
            </a:extLst>
          </p:cNvPr>
          <p:cNvSpPr txBox="1"/>
          <p:nvPr/>
        </p:nvSpPr>
        <p:spPr>
          <a:xfrm>
            <a:off x="569626" y="667093"/>
            <a:ext cx="11272604" cy="6064417"/>
          </a:xfrm>
          <a:prstGeom prst="rect">
            <a:avLst/>
          </a:prstGeom>
          <a:noFill/>
        </p:spPr>
        <p:txBody>
          <a:bodyPr wrap="square">
            <a:spAutoFit/>
          </a:bodyPr>
          <a:lstStyle/>
          <a:p>
            <a:pPr algn="just">
              <a:lnSpc>
                <a:spcPct val="107000"/>
              </a:lnSpc>
              <a:spcAft>
                <a:spcPts val="800"/>
              </a:spcAft>
            </a:pPr>
            <a:r>
              <a:rPr lang="en-IN" sz="1800" dirty="0">
                <a:effectLst/>
                <a:ea typeface="Calibri" panose="020F0502020204030204" pitchFamily="34" charset="0"/>
                <a:cs typeface="Times New Roman" panose="02020603050405020304" pitchFamily="18" charset="0"/>
              </a:rPr>
              <a:t>This approach of western medicine has gone to a stage where doctors are no longer able to view disease as a disturbance of the whole organism: The net result of such an approach is that they treat a particular part of-the body without taking into consideration the rest of the body. </a:t>
            </a:r>
          </a:p>
          <a:p>
            <a:pPr algn="just">
              <a:lnSpc>
                <a:spcPct val="107000"/>
              </a:lnSpc>
              <a:spcAft>
                <a:spcPts val="800"/>
              </a:spcAft>
            </a:pPr>
            <a:endParaRPr lang="en-IN" sz="2800" b="1" dirty="0">
              <a:ea typeface="Calibri" panose="020F0502020204030204" pitchFamily="34" charset="0"/>
              <a:cs typeface="Times New Roman" panose="02020603050405020304" pitchFamily="18" charset="0"/>
            </a:endParaRPr>
          </a:p>
          <a:p>
            <a:pPr algn="ctr">
              <a:lnSpc>
                <a:spcPct val="107000"/>
              </a:lnSpc>
              <a:spcAft>
                <a:spcPts val="800"/>
              </a:spcAft>
            </a:pPr>
            <a:r>
              <a:rPr lang="en-IN" sz="2800" b="1" dirty="0">
                <a:solidFill>
                  <a:schemeClr val="accent3">
                    <a:lumMod val="75000"/>
                  </a:schemeClr>
                </a:solidFill>
                <a:effectLst/>
                <a:ea typeface="Calibri" panose="020F0502020204030204" pitchFamily="34" charset="0"/>
                <a:cs typeface="Times New Roman" panose="02020603050405020304" pitchFamily="18" charset="0"/>
              </a:rPr>
              <a:t>They hardly look into the psychological, social and environmental aspects of the patients illness which are so very important.</a:t>
            </a:r>
          </a:p>
          <a:p>
            <a:pPr algn="just">
              <a:lnSpc>
                <a:spcPct val="107000"/>
              </a:lnSpc>
              <a:spcAft>
                <a:spcPts val="800"/>
              </a:spcAft>
            </a:pPr>
            <a:endParaRPr lang="en-IN" b="1" dirty="0">
              <a:ea typeface="Calibri" panose="020F0502020204030204" pitchFamily="34" charset="0"/>
              <a:cs typeface="Times New Roman" panose="02020603050405020304" pitchFamily="18" charset="0"/>
            </a:endParaRPr>
          </a:p>
          <a:p>
            <a:pPr algn="just">
              <a:lnSpc>
                <a:spcPct val="107000"/>
              </a:lnSpc>
              <a:spcAft>
                <a:spcPts val="800"/>
              </a:spcAft>
            </a:pPr>
            <a:r>
              <a:rPr lang="en-IN" sz="1800" b="1" dirty="0">
                <a:effectLst/>
                <a:ea typeface="Calibri" panose="020F0502020204030204" pitchFamily="34" charset="0"/>
                <a:cs typeface="Times New Roman" panose="02020603050405020304" pitchFamily="18" charset="0"/>
              </a:rPr>
              <a:t> </a:t>
            </a:r>
            <a:r>
              <a:rPr lang="en-IN" sz="1800" dirty="0">
                <a:effectLst/>
                <a:ea typeface="Calibri" panose="020F0502020204030204" pitchFamily="34" charset="0"/>
                <a:cs typeface="Times New Roman" panose="02020603050405020304" pitchFamily="18" charset="0"/>
              </a:rPr>
              <a:t>As a result of this there is nothing much with the western system of Medicine to look after the Psychic aspect of human beings except to use tranquilizers and sedatives to control this aspect. </a:t>
            </a:r>
          </a:p>
          <a:p>
            <a:pPr algn="just">
              <a:lnSpc>
                <a:spcPct val="107000"/>
              </a:lnSpc>
              <a:spcAft>
                <a:spcPts val="800"/>
              </a:spcAft>
            </a:pPr>
            <a:r>
              <a:rPr lang="en-IN" sz="2800" b="1" dirty="0">
                <a:solidFill>
                  <a:schemeClr val="accent3">
                    <a:lumMod val="75000"/>
                  </a:schemeClr>
                </a:solidFill>
                <a:effectLst/>
                <a:ea typeface="Calibri" panose="020F0502020204030204" pitchFamily="34" charset="0"/>
                <a:cs typeface="Times New Roman" panose="02020603050405020304" pitchFamily="18" charset="0"/>
              </a:rPr>
              <a:t>Increasing use of tranquilizers and sedatives in medical practice is not only harmful but also habit-forming.</a:t>
            </a:r>
          </a:p>
          <a:p>
            <a:pPr algn="just">
              <a:lnSpc>
                <a:spcPct val="107000"/>
              </a:lnSpc>
              <a:spcAft>
                <a:spcPts val="800"/>
              </a:spcAft>
            </a:pPr>
            <a:r>
              <a:rPr lang="en-IN" sz="1800" dirty="0">
                <a:effectLst/>
                <a:ea typeface="Calibri" panose="020F0502020204030204" pitchFamily="34" charset="0"/>
                <a:cs typeface="Times New Roman" panose="02020603050405020304" pitchFamily="18" charset="0"/>
              </a:rPr>
              <a:t> It also illustrates the extent to which the stress and strain of modern life has permeated our society.</a:t>
            </a:r>
          </a:p>
          <a:p>
            <a:pPr algn="just">
              <a:lnSpc>
                <a:spcPct val="107000"/>
              </a:lnSpc>
              <a:spcAft>
                <a:spcPts val="800"/>
              </a:spcAft>
            </a:pPr>
            <a:r>
              <a:rPr lang="en-IN" sz="1800" dirty="0">
                <a:effectLst/>
                <a:ea typeface="Calibri" panose="020F0502020204030204" pitchFamily="34" charset="0"/>
                <a:cs typeface="Times New Roman" panose="02020603050405020304" pitchFamily="18" charset="0"/>
              </a:rPr>
              <a:t>The use of tranquilizers for </a:t>
            </a:r>
            <a:r>
              <a:rPr lang="en-IN" sz="1800" dirty="0" err="1">
                <a:effectLst/>
                <a:ea typeface="Calibri" panose="020F0502020204030204" pitchFamily="34" charset="0"/>
                <a:cs typeface="Times New Roman" panose="02020603050405020304" pitchFamily="18" charset="0"/>
              </a:rPr>
              <a:t>Iong</a:t>
            </a:r>
            <a:r>
              <a:rPr lang="en-IN" sz="1800" dirty="0">
                <a:effectLst/>
                <a:ea typeface="Calibri" panose="020F0502020204030204" pitchFamily="34" charset="0"/>
                <a:cs typeface="Times New Roman" panose="02020603050405020304" pitchFamily="18" charset="0"/>
              </a:rPr>
              <a:t>-term are habit-forming and on withdrawal, produce symptoms like </a:t>
            </a:r>
            <a:r>
              <a:rPr lang="en-IN" sz="1800" b="1" dirty="0">
                <a:effectLst/>
                <a:ea typeface="Calibri" panose="020F0502020204030204" pitchFamily="34" charset="0"/>
                <a:cs typeface="Times New Roman" panose="02020603050405020304" pitchFamily="18" charset="0"/>
              </a:rPr>
              <a:t>lack of energy, impaired memory, sleep disturbances, agitation, restlessness; irritability, tremors, muscle pain, aches, </a:t>
            </a:r>
            <a:r>
              <a:rPr lang="en-IN" sz="1800" b="1" dirty="0">
                <a:solidFill>
                  <a:schemeClr val="tx1">
                    <a:lumMod val="85000"/>
                    <a:lumOff val="15000"/>
                  </a:schemeClr>
                </a:solidFill>
                <a:effectLst/>
                <a:ea typeface="Calibri" panose="020F0502020204030204" pitchFamily="34" charset="0"/>
                <a:cs typeface="Times New Roman" panose="02020603050405020304" pitchFamily="18" charset="0"/>
              </a:rPr>
              <a:t>twitching</a:t>
            </a:r>
            <a:r>
              <a:rPr lang="en-IN" sz="1800" b="1" dirty="0">
                <a:effectLst/>
                <a:ea typeface="Calibri" panose="020F0502020204030204" pitchFamily="34" charset="0"/>
                <a:cs typeface="Times New Roman" panose="02020603050405020304" pitchFamily="18" charset="0"/>
              </a:rPr>
              <a:t>,  loss of appetite, nausea and depression.</a:t>
            </a:r>
          </a:p>
        </p:txBody>
      </p:sp>
    </p:spTree>
    <p:extLst>
      <p:ext uri="{BB962C8B-B14F-4D97-AF65-F5344CB8AC3E}">
        <p14:creationId xmlns:p14="http://schemas.microsoft.com/office/powerpoint/2010/main" val="4488769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E563AD-9068-467B-A498-2BCEC5072DD1}"/>
              </a:ext>
            </a:extLst>
          </p:cNvPr>
          <p:cNvPicPr>
            <a:picLocks noChangeAspect="1"/>
          </p:cNvPicPr>
          <p:nvPr/>
        </p:nvPicPr>
        <p:blipFill>
          <a:blip r:embed="rId2"/>
          <a:stretch>
            <a:fillRect/>
          </a:stretch>
        </p:blipFill>
        <p:spPr>
          <a:xfrm>
            <a:off x="591017" y="772286"/>
            <a:ext cx="10771428" cy="6085714"/>
          </a:xfrm>
          <a:prstGeom prst="rect">
            <a:avLst/>
          </a:prstGeom>
        </p:spPr>
      </p:pic>
    </p:spTree>
    <p:extLst>
      <p:ext uri="{BB962C8B-B14F-4D97-AF65-F5344CB8AC3E}">
        <p14:creationId xmlns:p14="http://schemas.microsoft.com/office/powerpoint/2010/main" val="21241678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492DD53-043F-4722-B262-A7180615F513}"/>
              </a:ext>
            </a:extLst>
          </p:cNvPr>
          <p:cNvSpPr txBox="1"/>
          <p:nvPr/>
        </p:nvSpPr>
        <p:spPr>
          <a:xfrm>
            <a:off x="291547" y="651304"/>
            <a:ext cx="8348871" cy="5816977"/>
          </a:xfrm>
          <a:prstGeom prst="rect">
            <a:avLst/>
          </a:prstGeom>
          <a:noFill/>
        </p:spPr>
        <p:txBody>
          <a:bodyPr wrap="square">
            <a:spAutoFit/>
          </a:bodyPr>
          <a:lstStyle/>
          <a:p>
            <a:pPr marL="228600" algn="l"/>
            <a:r>
              <a:rPr lang="en-IN" sz="2400" b="1" i="0" dirty="0">
                <a:solidFill>
                  <a:schemeClr val="accent3">
                    <a:lumMod val="75000"/>
                  </a:schemeClr>
                </a:solidFill>
                <a:effectLst/>
              </a:rPr>
              <a:t>Holistic health integrates the physical, mental, emotional and spiritual health of an individual. </a:t>
            </a:r>
          </a:p>
          <a:p>
            <a:pPr marL="228600" algn="l"/>
            <a:endParaRPr lang="en-IN" dirty="0">
              <a:solidFill>
                <a:srgbClr val="002060"/>
              </a:solidFill>
            </a:endParaRPr>
          </a:p>
          <a:p>
            <a:pPr marL="228600" algn="l"/>
            <a:r>
              <a:rPr lang="en-IN" i="0" dirty="0">
                <a:solidFill>
                  <a:srgbClr val="002060"/>
                </a:solidFill>
                <a:effectLst/>
              </a:rPr>
              <a:t>WHO statics reveal stress will be the number one killer in the 21st century. We know that the mind generates stress, but we cannot control the mind with the mind.  To control our mind whatever we do is done by the mind. It explains why all  therapies by whatever name they are called have failed or are temporary. </a:t>
            </a:r>
          </a:p>
          <a:p>
            <a:pPr marL="228600" algn="l"/>
            <a:endParaRPr lang="en-IN" dirty="0">
              <a:solidFill>
                <a:srgbClr val="002060"/>
              </a:solidFill>
            </a:endParaRPr>
          </a:p>
          <a:p>
            <a:pPr marL="228600" algn="l"/>
            <a:r>
              <a:rPr lang="en-IN" i="0" dirty="0">
                <a:solidFill>
                  <a:srgbClr val="002060"/>
                </a:solidFill>
                <a:effectLst/>
              </a:rPr>
              <a:t>However, in 1970 H.H. Shri Mataji Nirmala Devi discovered a unique method  called Sahaja Yoga that works beyond the mind. By Sahaja Yoga a person is given self- realization. That is, it activates a germinating  force within us called the kundalini. The kundalini awakens all the powers within us that have to be awakened to bring our physical, mental, emotional health in balance. </a:t>
            </a:r>
          </a:p>
          <a:p>
            <a:pPr marL="228600" algn="l"/>
            <a:endParaRPr lang="en-IN" dirty="0">
              <a:solidFill>
                <a:srgbClr val="002060"/>
              </a:solidFill>
            </a:endParaRPr>
          </a:p>
          <a:p>
            <a:pPr marL="228600" algn="l"/>
            <a:r>
              <a:rPr lang="en-IN" i="0" dirty="0">
                <a:solidFill>
                  <a:srgbClr val="002060"/>
                </a:solidFill>
                <a:effectLst/>
              </a:rPr>
              <a:t>Since 1970 hundreds of thousands people globally have experienced its benefits. Moreover, as one person gets his realization he can pass it to the other, or give </a:t>
            </a:r>
            <a:r>
              <a:rPr lang="en-IN" i="0" dirty="0" err="1">
                <a:solidFill>
                  <a:srgbClr val="002060"/>
                </a:solidFill>
                <a:effectLst/>
              </a:rPr>
              <a:t>en</a:t>
            </a:r>
            <a:r>
              <a:rPr lang="en-IN" i="0" dirty="0">
                <a:solidFill>
                  <a:srgbClr val="002060"/>
                </a:solidFill>
                <a:effectLst/>
              </a:rPr>
              <a:t> mass realization online. No money is charged for this. </a:t>
            </a:r>
            <a:r>
              <a:rPr lang="en-IN" b="1" i="0" dirty="0">
                <a:solidFill>
                  <a:srgbClr val="002060"/>
                </a:solidFill>
                <a:effectLst/>
              </a:rPr>
              <a:t>It has also worked successfully in treating patients with chronic medical problems ( reports attached). In the field of agriculture vibrations are used for awakening the potential in seeds that has led to enhanced production. ( attached reports).</a:t>
            </a:r>
          </a:p>
        </p:txBody>
      </p:sp>
      <p:pic>
        <p:nvPicPr>
          <p:cNvPr id="1028" name="Picture 4" descr="Sahaja Yoga Kundalini Awakening animation - YouTube">
            <a:extLst>
              <a:ext uri="{FF2B5EF4-FFF2-40B4-BE49-F238E27FC236}">
                <a16:creationId xmlns:a16="http://schemas.microsoft.com/office/drawing/2014/main" id="{DD5F96A9-1C37-4EF4-9640-E3F52B82A56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730" r="26740"/>
          <a:stretch/>
        </p:blipFill>
        <p:spPr bwMode="auto">
          <a:xfrm>
            <a:off x="9382540" y="651304"/>
            <a:ext cx="1908313" cy="23576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bout | Sahaja Yoga Hong Kong">
            <a:extLst>
              <a:ext uri="{FF2B5EF4-FFF2-40B4-BE49-F238E27FC236}">
                <a16:creationId xmlns:a16="http://schemas.microsoft.com/office/drawing/2014/main" id="{C686B7C9-A7D1-400D-BA8A-611CB8EBBA5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547653" y="3008929"/>
            <a:ext cx="3485322" cy="3485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10309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2B8CC2-7408-4F5A-9D7F-6C905D2E0694}"/>
              </a:ext>
            </a:extLst>
          </p:cNvPr>
          <p:cNvPicPr>
            <a:picLocks noChangeAspect="1"/>
          </p:cNvPicPr>
          <p:nvPr/>
        </p:nvPicPr>
        <p:blipFill>
          <a:blip r:embed="rId2"/>
          <a:stretch>
            <a:fillRect/>
          </a:stretch>
        </p:blipFill>
        <p:spPr>
          <a:xfrm>
            <a:off x="4643680" y="775539"/>
            <a:ext cx="7233163" cy="1845471"/>
          </a:xfrm>
          <a:prstGeom prst="rect">
            <a:avLst/>
          </a:prstGeom>
        </p:spPr>
      </p:pic>
      <p:pic>
        <p:nvPicPr>
          <p:cNvPr id="6" name="Picture 5">
            <a:extLst>
              <a:ext uri="{FF2B5EF4-FFF2-40B4-BE49-F238E27FC236}">
                <a16:creationId xmlns:a16="http://schemas.microsoft.com/office/drawing/2014/main" id="{75DB3D30-5D30-418E-A216-177215060FC8}"/>
              </a:ext>
            </a:extLst>
          </p:cNvPr>
          <p:cNvPicPr>
            <a:picLocks noChangeAspect="1"/>
          </p:cNvPicPr>
          <p:nvPr/>
        </p:nvPicPr>
        <p:blipFill>
          <a:blip r:embed="rId3"/>
          <a:stretch>
            <a:fillRect/>
          </a:stretch>
        </p:blipFill>
        <p:spPr>
          <a:xfrm>
            <a:off x="4643680" y="2663810"/>
            <a:ext cx="7270702" cy="1886267"/>
          </a:xfrm>
          <a:prstGeom prst="rect">
            <a:avLst/>
          </a:prstGeom>
        </p:spPr>
      </p:pic>
      <p:pic>
        <p:nvPicPr>
          <p:cNvPr id="8" name="Picture 7">
            <a:extLst>
              <a:ext uri="{FF2B5EF4-FFF2-40B4-BE49-F238E27FC236}">
                <a16:creationId xmlns:a16="http://schemas.microsoft.com/office/drawing/2014/main" id="{B35B1C65-34E3-47DC-A6D0-8453891622E9}"/>
              </a:ext>
            </a:extLst>
          </p:cNvPr>
          <p:cNvPicPr>
            <a:picLocks noChangeAspect="1"/>
          </p:cNvPicPr>
          <p:nvPr/>
        </p:nvPicPr>
        <p:blipFill>
          <a:blip r:embed="rId4"/>
          <a:stretch>
            <a:fillRect/>
          </a:stretch>
        </p:blipFill>
        <p:spPr>
          <a:xfrm>
            <a:off x="4643680" y="4689539"/>
            <a:ext cx="7233163" cy="1913463"/>
          </a:xfrm>
          <a:prstGeom prst="rect">
            <a:avLst/>
          </a:prstGeom>
        </p:spPr>
      </p:pic>
      <p:sp>
        <p:nvSpPr>
          <p:cNvPr id="9" name="TextBox 8">
            <a:extLst>
              <a:ext uri="{FF2B5EF4-FFF2-40B4-BE49-F238E27FC236}">
                <a16:creationId xmlns:a16="http://schemas.microsoft.com/office/drawing/2014/main" id="{715D2169-4E13-489C-8C22-EA947763EB79}"/>
              </a:ext>
            </a:extLst>
          </p:cNvPr>
          <p:cNvSpPr txBox="1"/>
          <p:nvPr/>
        </p:nvSpPr>
        <p:spPr>
          <a:xfrm>
            <a:off x="478300" y="775539"/>
            <a:ext cx="4909625" cy="2862322"/>
          </a:xfrm>
          <a:prstGeom prst="rect">
            <a:avLst/>
          </a:prstGeom>
          <a:noFill/>
        </p:spPr>
        <p:txBody>
          <a:bodyPr wrap="square" rtlCol="0">
            <a:spAutoFit/>
          </a:bodyPr>
          <a:lstStyle/>
          <a:p>
            <a:r>
              <a:rPr lang="en-IN" sz="3600" b="1" dirty="0">
                <a:latin typeface="+mj-lt"/>
              </a:rPr>
              <a:t>Sahaja Yoga  </a:t>
            </a:r>
          </a:p>
          <a:p>
            <a:r>
              <a:rPr lang="en-IN" sz="3600" b="1" dirty="0">
                <a:latin typeface="+mj-lt"/>
              </a:rPr>
              <a:t>Meditation</a:t>
            </a:r>
          </a:p>
          <a:p>
            <a:r>
              <a:rPr lang="en-IN" sz="3600" b="1" dirty="0">
                <a:latin typeface="+mj-lt"/>
              </a:rPr>
              <a:t>And</a:t>
            </a:r>
          </a:p>
          <a:p>
            <a:r>
              <a:rPr lang="en-IN" sz="3600" b="1" dirty="0">
                <a:latin typeface="+mj-lt"/>
              </a:rPr>
              <a:t>Medical Research Information</a:t>
            </a:r>
          </a:p>
        </p:txBody>
      </p:sp>
      <p:sp>
        <p:nvSpPr>
          <p:cNvPr id="10" name="TextBox 9">
            <a:extLst>
              <a:ext uri="{FF2B5EF4-FFF2-40B4-BE49-F238E27FC236}">
                <a16:creationId xmlns:a16="http://schemas.microsoft.com/office/drawing/2014/main" id="{C69B53A8-A1AB-44BF-B443-2D923E7DE853}"/>
              </a:ext>
            </a:extLst>
          </p:cNvPr>
          <p:cNvSpPr txBox="1"/>
          <p:nvPr/>
        </p:nvSpPr>
        <p:spPr>
          <a:xfrm>
            <a:off x="576775" y="3995225"/>
            <a:ext cx="3910819" cy="2308324"/>
          </a:xfrm>
          <a:prstGeom prst="rect">
            <a:avLst/>
          </a:prstGeom>
          <a:noFill/>
        </p:spPr>
        <p:txBody>
          <a:bodyPr wrap="square" rtlCol="0">
            <a:spAutoFit/>
          </a:bodyPr>
          <a:lstStyle/>
          <a:p>
            <a:r>
              <a:rPr lang="en-IN" b="0" i="0" dirty="0">
                <a:solidFill>
                  <a:schemeClr val="tx2">
                    <a:lumMod val="75000"/>
                    <a:lumOff val="25000"/>
                  </a:schemeClr>
                </a:solidFill>
                <a:effectLst/>
                <a:latin typeface="Raleway"/>
              </a:rPr>
              <a:t>Meditation is essentially a hypometabolic state with parasympathetic dominance – different from sleep – that elicits physical and mental calm, and has been reported to enhance psychological balance and emotional stability.</a:t>
            </a:r>
            <a:endParaRPr lang="en-IN" dirty="0">
              <a:solidFill>
                <a:schemeClr val="tx2">
                  <a:lumMod val="75000"/>
                  <a:lumOff val="25000"/>
                </a:schemeClr>
              </a:solidFill>
            </a:endParaRPr>
          </a:p>
        </p:txBody>
      </p:sp>
      <p:sp>
        <p:nvSpPr>
          <p:cNvPr id="12" name="TextBox 11">
            <a:extLst>
              <a:ext uri="{FF2B5EF4-FFF2-40B4-BE49-F238E27FC236}">
                <a16:creationId xmlns:a16="http://schemas.microsoft.com/office/drawing/2014/main" id="{7989F26F-373C-4F51-AEF6-3DAF2BBBE928}"/>
              </a:ext>
            </a:extLst>
          </p:cNvPr>
          <p:cNvSpPr txBox="1"/>
          <p:nvPr/>
        </p:nvSpPr>
        <p:spPr>
          <a:xfrm>
            <a:off x="576775" y="6373132"/>
            <a:ext cx="6098344" cy="369332"/>
          </a:xfrm>
          <a:prstGeom prst="rect">
            <a:avLst/>
          </a:prstGeom>
          <a:noFill/>
        </p:spPr>
        <p:txBody>
          <a:bodyPr wrap="square">
            <a:spAutoFit/>
          </a:bodyPr>
          <a:lstStyle/>
          <a:p>
            <a:r>
              <a:rPr lang="en-IN" dirty="0"/>
              <a:t>www.meditationresearch.co.uk</a:t>
            </a:r>
          </a:p>
        </p:txBody>
      </p:sp>
      <p:sp>
        <p:nvSpPr>
          <p:cNvPr id="11" name="TextBox 10">
            <a:extLst>
              <a:ext uri="{FF2B5EF4-FFF2-40B4-BE49-F238E27FC236}">
                <a16:creationId xmlns:a16="http://schemas.microsoft.com/office/drawing/2014/main" id="{F82301A0-7004-4D00-B7F6-7CE10F6B9442}"/>
              </a:ext>
            </a:extLst>
          </p:cNvPr>
          <p:cNvSpPr txBox="1"/>
          <p:nvPr/>
        </p:nvSpPr>
        <p:spPr>
          <a:xfrm>
            <a:off x="7434470" y="115342"/>
            <a:ext cx="4757530" cy="646331"/>
          </a:xfrm>
          <a:prstGeom prst="rect">
            <a:avLst/>
          </a:prstGeom>
          <a:noFill/>
        </p:spPr>
        <p:txBody>
          <a:bodyPr wrap="square" rtlCol="0">
            <a:spAutoFit/>
          </a:bodyPr>
          <a:lstStyle/>
          <a:p>
            <a:r>
              <a:rPr lang="en-IN" dirty="0">
                <a:solidFill>
                  <a:schemeClr val="accent3"/>
                </a:solidFill>
              </a:rPr>
              <a:t>Sahaja Yoga - </a:t>
            </a:r>
            <a:r>
              <a:rPr lang="en-IN" sz="1800" dirty="0">
                <a:latin typeface="+mj-lt"/>
              </a:rPr>
              <a:t>Medical Research Information</a:t>
            </a:r>
          </a:p>
          <a:p>
            <a:r>
              <a:rPr lang="en-IN" dirty="0">
                <a:solidFill>
                  <a:schemeClr val="accent3"/>
                </a:solidFill>
              </a:rPr>
              <a:t> </a:t>
            </a:r>
          </a:p>
        </p:txBody>
      </p:sp>
    </p:spTree>
    <p:extLst>
      <p:ext uri="{BB962C8B-B14F-4D97-AF65-F5344CB8AC3E}">
        <p14:creationId xmlns:p14="http://schemas.microsoft.com/office/powerpoint/2010/main" val="31774973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084735-4E78-4E2F-857A-9ABA75AF923F}"/>
              </a:ext>
            </a:extLst>
          </p:cNvPr>
          <p:cNvSpPr txBox="1"/>
          <p:nvPr/>
        </p:nvSpPr>
        <p:spPr>
          <a:xfrm>
            <a:off x="438461" y="542836"/>
            <a:ext cx="11328817" cy="2893100"/>
          </a:xfrm>
          <a:prstGeom prst="rect">
            <a:avLst/>
          </a:prstGeom>
          <a:noFill/>
        </p:spPr>
        <p:txBody>
          <a:bodyPr wrap="square">
            <a:spAutoFit/>
          </a:bodyPr>
          <a:lstStyle/>
          <a:p>
            <a:pPr algn="l"/>
            <a:endParaRPr lang="en-IN" sz="2000" b="0" i="0" u="none" strike="noStrike" baseline="0" dirty="0">
              <a:solidFill>
                <a:srgbClr val="000000"/>
              </a:solidFill>
              <a:latin typeface="Arial" panose="020B0604020202020204" pitchFamily="34" charset="0"/>
            </a:endParaRPr>
          </a:p>
          <a:p>
            <a:r>
              <a:rPr lang="en-IN" sz="3600" b="1" i="0" u="none" strike="noStrike" baseline="0" dirty="0">
                <a:solidFill>
                  <a:schemeClr val="accent3">
                    <a:lumMod val="75000"/>
                  </a:schemeClr>
                </a:solidFill>
                <a:latin typeface="Arial" panose="020B0604020202020204" pitchFamily="34" charset="0"/>
              </a:rPr>
              <a:t> Meditation and Neuroscience</a:t>
            </a:r>
          </a:p>
          <a:p>
            <a:endParaRPr lang="en-IN" sz="1800" b="1" i="0" u="none" strike="noStrike" baseline="0" dirty="0">
              <a:solidFill>
                <a:srgbClr val="000000"/>
              </a:solidFill>
              <a:latin typeface="Arial" panose="020B0604020202020204" pitchFamily="34" charset="0"/>
            </a:endParaRPr>
          </a:p>
          <a:p>
            <a:r>
              <a:rPr lang="en-IN" sz="1800" b="1" i="0" u="none" strike="noStrike" baseline="0" dirty="0">
                <a:solidFill>
                  <a:srgbClr val="000000"/>
                </a:solidFill>
                <a:latin typeface="Arial" panose="020B0604020202020204" pitchFamily="34" charset="0"/>
              </a:rPr>
              <a:t>Mental Silence benefits your brain. </a:t>
            </a:r>
          </a:p>
          <a:p>
            <a:endParaRPr lang="en-IN" sz="1800" b="0" i="0" u="none" strike="noStrike" baseline="0" dirty="0">
              <a:solidFill>
                <a:srgbClr val="000000"/>
              </a:solidFill>
              <a:latin typeface="Arial" panose="020B0604020202020204" pitchFamily="34" charset="0"/>
            </a:endParaRPr>
          </a:p>
          <a:p>
            <a:r>
              <a:rPr lang="en-IN" sz="1800" b="0" i="0" u="none" strike="noStrike" baseline="0" dirty="0">
                <a:solidFill>
                  <a:srgbClr val="000000"/>
                </a:solidFill>
                <a:latin typeface="Times New Roman" panose="02020603050405020304" pitchFamily="18" charset="0"/>
              </a:rPr>
              <a:t>• </a:t>
            </a:r>
            <a:r>
              <a:rPr lang="en-IN" sz="1800" b="0" i="1" u="none" strike="noStrike" baseline="0" dirty="0">
                <a:solidFill>
                  <a:srgbClr val="000000"/>
                </a:solidFill>
                <a:latin typeface="Arial" panose="020B0604020202020204" pitchFamily="34" charset="0"/>
              </a:rPr>
              <a:t>Meditators showed around 7% more grey matter, the largest published difference between healthy groups. </a:t>
            </a:r>
            <a:endParaRPr lang="en-IN" sz="1800" b="0" i="0" u="none" strike="noStrike" baseline="0" dirty="0">
              <a:solidFill>
                <a:srgbClr val="000000"/>
              </a:solidFill>
              <a:latin typeface="Arial" panose="020B0604020202020204" pitchFamily="34" charset="0"/>
            </a:endParaRPr>
          </a:p>
          <a:p>
            <a:r>
              <a:rPr lang="en-IN" sz="1800" b="0" i="1" u="none" strike="noStrike" baseline="0" dirty="0">
                <a:solidFill>
                  <a:srgbClr val="000000"/>
                </a:solidFill>
                <a:latin typeface="Arial" panose="020B0604020202020204" pitchFamily="34" charset="0"/>
              </a:rPr>
              <a:t>• As grey matter decreases with age and with most mental illnesses, this difference throughout the brain is associated with a younger and healthier brain. </a:t>
            </a:r>
            <a:endParaRPr lang="en-IN" sz="1800" b="0" i="0" u="none" strike="noStrike" baseline="0" dirty="0">
              <a:solidFill>
                <a:srgbClr val="000000"/>
              </a:solidFill>
              <a:latin typeface="Arial" panose="020B0604020202020204" pitchFamily="34" charset="0"/>
            </a:endParaRPr>
          </a:p>
          <a:p>
            <a:r>
              <a:rPr lang="en-IN" sz="1800" b="0" i="1" u="none" strike="noStrike" baseline="0" dirty="0">
                <a:solidFill>
                  <a:srgbClr val="000000"/>
                </a:solidFill>
                <a:latin typeface="Arial" panose="020B0604020202020204" pitchFamily="34" charset="0"/>
              </a:rPr>
              <a:t>• The grey matter difference was more marked in areas related to the control of attention and emotions. </a:t>
            </a:r>
            <a:endParaRPr lang="en-IN" dirty="0"/>
          </a:p>
        </p:txBody>
      </p:sp>
      <p:sp>
        <p:nvSpPr>
          <p:cNvPr id="5" name="TextBox 4">
            <a:extLst>
              <a:ext uri="{FF2B5EF4-FFF2-40B4-BE49-F238E27FC236}">
                <a16:creationId xmlns:a16="http://schemas.microsoft.com/office/drawing/2014/main" id="{7F22267B-5C8B-4EB2-B87E-5689B9667951}"/>
              </a:ext>
            </a:extLst>
          </p:cNvPr>
          <p:cNvSpPr txBox="1"/>
          <p:nvPr/>
        </p:nvSpPr>
        <p:spPr>
          <a:xfrm>
            <a:off x="438461" y="3435936"/>
            <a:ext cx="11552419" cy="2862322"/>
          </a:xfrm>
          <a:prstGeom prst="rect">
            <a:avLst/>
          </a:prstGeom>
          <a:noFill/>
        </p:spPr>
        <p:txBody>
          <a:bodyPr wrap="square">
            <a:spAutoFit/>
          </a:bodyPr>
          <a:lstStyle/>
          <a:p>
            <a:r>
              <a:rPr lang="en-IN" sz="2000" dirty="0"/>
              <a:t>It is said that, for more than forty thousand years, human beings have a language that allows us to communicate with precision, that language is reproduced within our brain as thoughts without interruption. </a:t>
            </a:r>
            <a:r>
              <a:rPr lang="en-IN" sz="2000" b="1" dirty="0">
                <a:solidFill>
                  <a:schemeClr val="accent3">
                    <a:lumMod val="75000"/>
                  </a:schemeClr>
                </a:solidFill>
              </a:rPr>
              <a:t>When negative thoughts are repeated in vicious cycles, our mental health can be affected with issues such as stress, anxiety or depression.</a:t>
            </a:r>
          </a:p>
          <a:p>
            <a:endParaRPr lang="en-IN" sz="2000" b="1" dirty="0"/>
          </a:p>
          <a:p>
            <a:r>
              <a:rPr lang="en-IN" sz="2000" dirty="0"/>
              <a:t>Today there is plenty of scientific literature that shows that being with the attention in the present moment, in the here and now, is beneficial for our psyche and our general health. Unfortunately,</a:t>
            </a:r>
            <a:r>
              <a:rPr lang="en-IN" sz="2000" b="1" dirty="0">
                <a:solidFill>
                  <a:schemeClr val="accent3">
                    <a:lumMod val="75000"/>
                  </a:schemeClr>
                </a:solidFill>
              </a:rPr>
              <a:t> thoughts take us out of the present moment and to stop the thoughts for a long time is not easy, especially when we are not doing tasks that demands much attention.</a:t>
            </a:r>
          </a:p>
        </p:txBody>
      </p:sp>
    </p:spTree>
    <p:extLst>
      <p:ext uri="{BB962C8B-B14F-4D97-AF65-F5344CB8AC3E}">
        <p14:creationId xmlns:p14="http://schemas.microsoft.com/office/powerpoint/2010/main" val="9639433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7B583A-21D4-4F0E-8696-18138E0DBC38}"/>
              </a:ext>
            </a:extLst>
          </p:cNvPr>
          <p:cNvSpPr txBox="1"/>
          <p:nvPr/>
        </p:nvSpPr>
        <p:spPr>
          <a:xfrm>
            <a:off x="489679" y="892633"/>
            <a:ext cx="11212642" cy="5724644"/>
          </a:xfrm>
          <a:prstGeom prst="rect">
            <a:avLst/>
          </a:prstGeom>
          <a:noFill/>
        </p:spPr>
        <p:txBody>
          <a:bodyPr wrap="square">
            <a:spAutoFit/>
          </a:bodyPr>
          <a:lstStyle/>
          <a:p>
            <a:pPr marL="285750" indent="-285750">
              <a:buFont typeface="Arial" panose="020B0604020202020204" pitchFamily="34" charset="0"/>
              <a:buChar char="•"/>
            </a:pPr>
            <a:r>
              <a:rPr lang="en-IN" sz="2000" dirty="0"/>
              <a:t>Yoga includes many different techniques, among which meditation (</a:t>
            </a:r>
            <a:r>
              <a:rPr lang="en-IN" sz="2000" dirty="0" err="1"/>
              <a:t>Dhayana</a:t>
            </a:r>
            <a:r>
              <a:rPr lang="en-IN" sz="2000" dirty="0"/>
              <a:t> in classical yoga) plays a leading role. </a:t>
            </a:r>
          </a:p>
          <a:p>
            <a:pPr marL="285750" indent="-285750">
              <a:buFont typeface="Arial" panose="020B0604020202020204" pitchFamily="34" charset="0"/>
              <a:buChar char="•"/>
            </a:pPr>
            <a:endParaRPr lang="en-IN" sz="2000" dirty="0"/>
          </a:p>
          <a:p>
            <a:pPr marL="285750" indent="-285750">
              <a:buFont typeface="Arial" panose="020B0604020202020204" pitchFamily="34" charset="0"/>
              <a:buChar char="•"/>
            </a:pPr>
            <a:r>
              <a:rPr lang="en-IN" sz="2000" dirty="0"/>
              <a:t>The first yoga treatise, "The Yoga Sutras of Patanjali", mentions that "yoga is the suppression of the modifications of the mind." </a:t>
            </a:r>
          </a:p>
          <a:p>
            <a:pPr marL="285750" indent="-285750">
              <a:buFont typeface="Arial" panose="020B0604020202020204" pitchFamily="34" charset="0"/>
              <a:buChar char="•"/>
            </a:pPr>
            <a:endParaRPr lang="en-IN" sz="2000" dirty="0"/>
          </a:p>
          <a:p>
            <a:pPr marL="285750" indent="-285750">
              <a:buFont typeface="Arial" panose="020B0604020202020204" pitchFamily="34" charset="0"/>
              <a:buChar char="•"/>
            </a:pPr>
            <a:r>
              <a:rPr lang="en-IN" sz="2000" dirty="0"/>
              <a:t>In ancient yoga a higher state of consciousness has been described, called “</a:t>
            </a:r>
            <a:r>
              <a:rPr lang="en-IN" sz="2000" dirty="0" err="1"/>
              <a:t>Nirvichara</a:t>
            </a:r>
            <a:r>
              <a:rPr lang="en-IN" sz="2000" dirty="0"/>
              <a:t> Samadhi”, which can be translated as "mental silence" or "thoughtless awareness". In this state, the mind is calm, with a feeling of inner bliss, and with the attention focused on the present moment. </a:t>
            </a:r>
          </a:p>
          <a:p>
            <a:pPr marL="285750" indent="-285750">
              <a:buFont typeface="Arial" panose="020B0604020202020204" pitchFamily="34" charset="0"/>
              <a:buChar char="•"/>
            </a:pPr>
            <a:endParaRPr lang="en-IN" sz="2000" dirty="0"/>
          </a:p>
          <a:p>
            <a:pPr marL="285750" indent="-285750">
              <a:buFont typeface="Arial" panose="020B0604020202020204" pitchFamily="34" charset="0"/>
              <a:buChar char="•"/>
            </a:pPr>
            <a:r>
              <a:rPr lang="en-IN" sz="2000" dirty="0"/>
              <a:t>Sahaja Yoga Meditation puts into practice the goals of classical Yoga to achieve the state of </a:t>
            </a:r>
            <a:r>
              <a:rPr lang="en-IN" sz="2000" dirty="0" err="1"/>
              <a:t>Nirvichara</a:t>
            </a:r>
            <a:r>
              <a:rPr lang="en-IN" sz="2000" dirty="0"/>
              <a:t> or mental silence.</a:t>
            </a:r>
          </a:p>
          <a:p>
            <a:endParaRPr lang="en-IN" dirty="0"/>
          </a:p>
          <a:p>
            <a:r>
              <a:rPr lang="en-IN" dirty="0"/>
              <a:t>Researchers led by Professor Sergio Elías Hernández from the </a:t>
            </a:r>
            <a:r>
              <a:rPr lang="en-IN" b="1" dirty="0"/>
              <a:t>University of La Laguna in Tenerife (ULL), </a:t>
            </a:r>
            <a:r>
              <a:rPr lang="en-IN" dirty="0"/>
              <a:t>in collaboration with scientists from </a:t>
            </a:r>
            <a:r>
              <a:rPr lang="en-IN" b="1" dirty="0"/>
              <a:t>King’s College London University, </a:t>
            </a:r>
            <a:r>
              <a:rPr lang="en-IN" b="1" dirty="0" err="1"/>
              <a:t>Jaume</a:t>
            </a:r>
            <a:r>
              <a:rPr lang="en-IN" b="1" dirty="0"/>
              <a:t> I University of </a:t>
            </a:r>
            <a:r>
              <a:rPr lang="en-IN" b="1" dirty="0" err="1"/>
              <a:t>Castellón</a:t>
            </a:r>
            <a:r>
              <a:rPr lang="en-IN" b="1" dirty="0"/>
              <a:t> and </a:t>
            </a:r>
            <a:r>
              <a:rPr lang="en-IN" b="1" dirty="0" err="1"/>
              <a:t>Sermas</a:t>
            </a:r>
            <a:r>
              <a:rPr lang="en-IN" b="1" dirty="0"/>
              <a:t> of Madrid</a:t>
            </a:r>
            <a:r>
              <a:rPr lang="en-IN" dirty="0"/>
              <a:t>, </a:t>
            </a:r>
            <a:r>
              <a:rPr lang="en-IN" b="1" dirty="0">
                <a:solidFill>
                  <a:schemeClr val="accent3">
                    <a:lumMod val="75000"/>
                  </a:schemeClr>
                </a:solidFill>
              </a:rPr>
              <a:t>have been exploring for more than ten years the benefits of the state of mental silence on the human brain.</a:t>
            </a:r>
          </a:p>
          <a:p>
            <a:r>
              <a:rPr lang="en-IN" dirty="0"/>
              <a:t>The study was carried out at the ULL MRI scanner, where the researchers recorded the brain anatomy of 23 meditator volunteers, experts in Sahaja Yoga meditation, and 23 non-meditating volunteers. Both groups were made up of healthy volunteers and both groups did not differ in age, educational level, ethnicity, proportion of men and women, etc.</a:t>
            </a:r>
          </a:p>
        </p:txBody>
      </p:sp>
    </p:spTree>
    <p:extLst>
      <p:ext uri="{BB962C8B-B14F-4D97-AF65-F5344CB8AC3E}">
        <p14:creationId xmlns:p14="http://schemas.microsoft.com/office/powerpoint/2010/main" val="9899477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5031950-04B2-468C-BEBC-292C12CA3EB2}"/>
              </a:ext>
            </a:extLst>
          </p:cNvPr>
          <p:cNvSpPr>
            <a:spLocks noChangeArrowheads="1"/>
          </p:cNvSpPr>
          <p:nvPr/>
        </p:nvSpPr>
        <p:spPr bwMode="auto">
          <a:xfrm>
            <a:off x="412230" y="619872"/>
            <a:ext cx="4676931" cy="954107"/>
          </a:xfrm>
          <a:prstGeom prst="rect">
            <a:avLst/>
          </a:prstGeom>
          <a:noFill/>
          <a:ln>
            <a:noFill/>
          </a:ln>
        </p:spPr>
        <p:style>
          <a:lnRef idx="0">
            <a:scrgbClr r="0" g="0" b="0"/>
          </a:lnRef>
          <a:fillRef idx="0">
            <a:scrgbClr r="0" g="0" b="0"/>
          </a:fillRef>
          <a:effectRef idx="0">
            <a:scrgbClr r="0" g="0" b="0"/>
          </a:effectRef>
          <a:fontRef idx="minor">
            <a:schemeClr val="accent1"/>
          </a:fontRef>
        </p:style>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212529"/>
                </a:solidFill>
                <a:effectLst/>
                <a:latin typeface="-apple-system"/>
              </a:rPr>
              <a:t>Adi Shankaracharya</a:t>
            </a:r>
            <a:r>
              <a:rPr kumimoji="0" lang="en-US" altLang="en-US" sz="2800" b="0" i="0" u="none" strike="noStrike" cap="none" normalizeH="0" baseline="0" dirty="0">
                <a:ln>
                  <a:noFill/>
                </a:ln>
                <a:solidFill>
                  <a:srgbClr val="212529"/>
                </a:solidFill>
                <a:effectLst/>
                <a:latin typeface="-apple-system"/>
              </a:rPr>
              <a:t> </a:t>
            </a:r>
            <a:br>
              <a:rPr kumimoji="0" lang="en-US" altLang="en-US" sz="2800" b="0" i="0" u="none" strike="noStrike" cap="none" normalizeH="0" baseline="0" dirty="0">
                <a:ln>
                  <a:noFill/>
                </a:ln>
                <a:solidFill>
                  <a:srgbClr val="212529"/>
                </a:solidFill>
                <a:effectLst/>
                <a:latin typeface="-apple-system"/>
              </a:rPr>
            </a:br>
            <a:endParaRPr kumimoji="0" lang="en-US" altLang="en-US" sz="2800" b="0" i="0" u="none" strike="noStrike" cap="none" normalizeH="0" baseline="0" dirty="0">
              <a:ln>
                <a:noFill/>
              </a:ln>
              <a:solidFill>
                <a:schemeClr val="tx1"/>
              </a:solidFill>
              <a:effectLst/>
            </a:endParaRPr>
          </a:p>
        </p:txBody>
      </p:sp>
      <p:sp>
        <p:nvSpPr>
          <p:cNvPr id="4" name="Rectangle 4">
            <a:extLst>
              <a:ext uri="{FF2B5EF4-FFF2-40B4-BE49-F238E27FC236}">
                <a16:creationId xmlns:a16="http://schemas.microsoft.com/office/drawing/2014/main" id="{E23375C3-02BE-47AE-91E0-D95358B17CFE}"/>
              </a:ext>
            </a:extLst>
          </p:cNvPr>
          <p:cNvSpPr>
            <a:spLocks noChangeArrowheads="1"/>
          </p:cNvSpPr>
          <p:nvPr/>
        </p:nvSpPr>
        <p:spPr bwMode="auto">
          <a:xfrm>
            <a:off x="465943" y="4425753"/>
            <a:ext cx="11437496" cy="175432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rgbClr val="212529"/>
              </a:solidFill>
              <a:effectLst/>
              <a:latin typeface="-apple-system"/>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1" u="none" strike="noStrike" cap="none" normalizeH="0" baseline="0" dirty="0">
                <a:ln>
                  <a:noFill/>
                </a:ln>
                <a:solidFill>
                  <a:srgbClr val="FF0000"/>
                </a:solidFill>
                <a:effectLst/>
                <a:latin typeface="-apple-system"/>
              </a:rPr>
              <a:t>Shri Mataji Nirmala Devi:</a:t>
            </a:r>
            <a:endParaRPr kumimoji="0" lang="en-US" altLang="en-US" b="1" i="0" u="none" strike="noStrike" cap="none" normalizeH="0" baseline="0" dirty="0">
              <a:ln>
                <a:noFill/>
              </a:ln>
              <a:solidFill>
                <a:srgbClr val="FF0000"/>
              </a:solidFill>
              <a:effectLst/>
              <a:latin typeface="-apple-system"/>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212529"/>
                </a:solidFill>
                <a:effectLst/>
                <a:latin typeface="-apple-system"/>
              </a:rPr>
              <a:t>The Kundalini awakening is very clearly described by Adi Shankaracharya. He has said it in one of his couplets, </a:t>
            </a:r>
            <a:r>
              <a:rPr kumimoji="0" lang="en-US" altLang="en-US" b="1" i="0" u="none" strike="noStrike" cap="none" normalizeH="0" baseline="0" dirty="0">
                <a:ln>
                  <a:noFill/>
                </a:ln>
                <a:solidFill>
                  <a:srgbClr val="212529"/>
                </a:solidFill>
                <a:effectLst/>
                <a:latin typeface="-apple-system"/>
              </a:rPr>
              <a:t>“Na yoga, </a:t>
            </a:r>
            <a:r>
              <a:rPr kumimoji="0" lang="en-US" altLang="en-US" b="1" i="0" u="none" strike="noStrike" cap="none" normalizeH="0" baseline="0" dirty="0" err="1">
                <a:ln>
                  <a:noFill/>
                </a:ln>
                <a:solidFill>
                  <a:srgbClr val="212529"/>
                </a:solidFill>
                <a:effectLst/>
                <a:latin typeface="-apple-system"/>
              </a:rPr>
              <a:t>na</a:t>
            </a:r>
            <a:r>
              <a:rPr kumimoji="0" lang="en-US" altLang="en-US" b="1" i="0" u="none" strike="noStrike" cap="none" normalizeH="0" baseline="0" dirty="0">
                <a:ln>
                  <a:noFill/>
                </a:ln>
                <a:solidFill>
                  <a:srgbClr val="212529"/>
                </a:solidFill>
                <a:effectLst/>
                <a:latin typeface="-apple-system"/>
              </a:rPr>
              <a:t> </a:t>
            </a:r>
            <a:r>
              <a:rPr kumimoji="0" lang="en-US" altLang="en-US" b="1" i="0" u="none" strike="noStrike" cap="none" normalizeH="0" baseline="0" dirty="0" err="1">
                <a:ln>
                  <a:noFill/>
                </a:ln>
                <a:solidFill>
                  <a:srgbClr val="212529"/>
                </a:solidFill>
                <a:effectLst/>
                <a:latin typeface="-apple-system"/>
              </a:rPr>
              <a:t>sankhya</a:t>
            </a:r>
            <a:r>
              <a:rPr kumimoji="0" lang="en-US" altLang="en-US" b="1" i="0" u="none" strike="noStrike" cap="none" normalizeH="0" baseline="0" dirty="0">
                <a:ln>
                  <a:noFill/>
                </a:ln>
                <a:solidFill>
                  <a:srgbClr val="212529"/>
                </a:solidFill>
                <a:effectLst/>
                <a:latin typeface="-apple-system"/>
              </a:rPr>
              <a:t>.” </a:t>
            </a:r>
            <a:r>
              <a:rPr kumimoji="0" lang="en-US" altLang="en-US" b="0" i="0" u="none" strike="noStrike" cap="none" normalizeH="0" baseline="0" dirty="0">
                <a:ln>
                  <a:noFill/>
                </a:ln>
                <a:solidFill>
                  <a:srgbClr val="212529"/>
                </a:solidFill>
                <a:effectLst/>
                <a:latin typeface="-apple-system"/>
              </a:rPr>
              <a:t>By all these tricks and by reading about Kundalini, the Kundalini does not rise. Only through the Mother’s grace, it will rise. (1980-05-01)</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rgbClr val="212529"/>
                </a:solidFill>
                <a:effectLst/>
                <a:latin typeface="-apple-system"/>
              </a:rPr>
              <a:t>Adi Shankaracharya was asked, “Which is the greatest quality?” He said, “Devi bhakti, Mother’s bhakti.”</a:t>
            </a:r>
            <a:endParaRPr kumimoji="0" lang="en-US" altLang="en-US" b="1" i="0" u="none" strike="noStrike" cap="none" normalizeH="0" baseline="0" dirty="0">
              <a:ln>
                <a:noFill/>
              </a:ln>
              <a:solidFill>
                <a:schemeClr val="tx1"/>
              </a:solidFill>
              <a:effectLst/>
              <a:latin typeface="Arial" panose="020B0604020202020204" pitchFamily="34" charset="0"/>
            </a:endParaRPr>
          </a:p>
        </p:txBody>
      </p:sp>
      <p:pic>
        <p:nvPicPr>
          <p:cNvPr id="6149" name="Picture 5">
            <a:hlinkClick r:id="rId2"/>
            <a:extLst>
              <a:ext uri="{FF2B5EF4-FFF2-40B4-BE49-F238E27FC236}">
                <a16:creationId xmlns:a16="http://schemas.microsoft.com/office/drawing/2014/main" id="{FC37AD64-352E-443D-ADFF-C987F02A21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82462" y="1096925"/>
            <a:ext cx="2349708" cy="319560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30C41C2-A8BE-4555-97FE-8663F3D9B0EE}"/>
              </a:ext>
            </a:extLst>
          </p:cNvPr>
          <p:cNvSpPr txBox="1"/>
          <p:nvPr/>
        </p:nvSpPr>
        <p:spPr>
          <a:xfrm>
            <a:off x="483432" y="1230150"/>
            <a:ext cx="9099030" cy="3293209"/>
          </a:xfrm>
          <a:prstGeom prst="rect">
            <a:avLst/>
          </a:prstGeom>
          <a:noFill/>
        </p:spPr>
        <p:txBody>
          <a:bodyPr wrap="square">
            <a:spAutoFit/>
          </a:bodyPr>
          <a:lstStyle/>
          <a:p>
            <a:r>
              <a:rPr lang="en-IN" sz="1600" b="0" i="0" dirty="0">
                <a:solidFill>
                  <a:srgbClr val="000000"/>
                </a:solidFill>
                <a:effectLst/>
                <a:latin typeface="Helvetica" panose="020B0604020202020204" pitchFamily="34" charset="0"/>
              </a:rPr>
              <a:t>He lived in the 7th-8th century AD. </a:t>
            </a:r>
            <a:r>
              <a:rPr kumimoji="0" lang="en-US" altLang="en-US" sz="1600" b="0" i="0" u="none" strike="noStrike" cap="none" normalizeH="0" baseline="0" dirty="0">
                <a:ln>
                  <a:noFill/>
                </a:ln>
                <a:solidFill>
                  <a:srgbClr val="212529"/>
                </a:solidFill>
                <a:effectLst/>
                <a:latin typeface="-apple-system"/>
              </a:rPr>
              <a:t>was an Indian mystic, also known as </a:t>
            </a:r>
            <a:r>
              <a:rPr kumimoji="0" lang="en-US" altLang="en-US" sz="1600" b="0" i="0" u="none" strike="noStrike" cap="none" normalizeH="0" baseline="0" dirty="0" err="1">
                <a:ln>
                  <a:noFill/>
                </a:ln>
                <a:solidFill>
                  <a:srgbClr val="212529"/>
                </a:solidFill>
                <a:effectLst/>
                <a:latin typeface="-apple-system"/>
              </a:rPr>
              <a:t>Sankara</a:t>
            </a:r>
            <a:r>
              <a:rPr kumimoji="0" lang="en-US" altLang="en-US" sz="1600" b="0" i="0" u="none" strike="noStrike" cap="none" normalizeH="0" baseline="0" dirty="0">
                <a:ln>
                  <a:noFill/>
                </a:ln>
                <a:solidFill>
                  <a:srgbClr val="212529"/>
                </a:solidFill>
                <a:effectLst/>
                <a:latin typeface="-apple-system"/>
              </a:rPr>
              <a:t>, whose writings include </a:t>
            </a:r>
            <a:r>
              <a:rPr kumimoji="0" lang="en-US" altLang="en-US" sz="1600" b="0" i="1" u="none" strike="noStrike" cap="none" normalizeH="0" baseline="0" dirty="0" err="1">
                <a:ln>
                  <a:noFill/>
                </a:ln>
                <a:solidFill>
                  <a:srgbClr val="212529"/>
                </a:solidFill>
                <a:effectLst/>
                <a:latin typeface="-apple-system"/>
              </a:rPr>
              <a:t>Vivekachudamani</a:t>
            </a:r>
            <a:r>
              <a:rPr kumimoji="0" lang="en-US" altLang="en-US" sz="1600" b="0" i="0" u="none" strike="noStrike" cap="none" normalizeH="0" baseline="0" dirty="0">
                <a:ln>
                  <a:noFill/>
                </a:ln>
                <a:solidFill>
                  <a:srgbClr val="212529"/>
                </a:solidFill>
                <a:effectLst/>
                <a:latin typeface="-apple-system"/>
              </a:rPr>
              <a:t> and </a:t>
            </a:r>
            <a:r>
              <a:rPr kumimoji="0" lang="en-US" altLang="en-US" sz="1600" b="0" i="1" u="none" strike="noStrike" cap="none" normalizeH="0" baseline="0" dirty="0" err="1">
                <a:ln>
                  <a:noFill/>
                </a:ln>
                <a:solidFill>
                  <a:srgbClr val="212529"/>
                </a:solidFill>
                <a:effectLst/>
                <a:latin typeface="-apple-system"/>
              </a:rPr>
              <a:t>Saundarya</a:t>
            </a:r>
            <a:r>
              <a:rPr kumimoji="0" lang="en-US" altLang="en-US" sz="1600" b="0" i="1" u="none" strike="noStrike" cap="none" normalizeH="0" baseline="0" dirty="0">
                <a:ln>
                  <a:noFill/>
                </a:ln>
                <a:solidFill>
                  <a:srgbClr val="212529"/>
                </a:solidFill>
                <a:effectLst/>
                <a:latin typeface="-apple-system"/>
              </a:rPr>
              <a:t> </a:t>
            </a:r>
            <a:r>
              <a:rPr kumimoji="0" lang="en-US" altLang="en-US" sz="1600" b="0" i="1" u="none" strike="noStrike" cap="none" normalizeH="0" baseline="0" dirty="0" err="1">
                <a:ln>
                  <a:noFill/>
                </a:ln>
                <a:solidFill>
                  <a:srgbClr val="212529"/>
                </a:solidFill>
                <a:effectLst/>
                <a:latin typeface="-apple-system"/>
              </a:rPr>
              <a:t>Lahari</a:t>
            </a:r>
            <a:r>
              <a:rPr kumimoji="0" lang="en-US" altLang="en-US" sz="1600" b="0" i="0" u="none" strike="noStrike" cap="none" normalizeH="0" baseline="0" dirty="0">
                <a:ln>
                  <a:noFill/>
                </a:ln>
                <a:solidFill>
                  <a:srgbClr val="212529"/>
                </a:solidFill>
                <a:effectLst/>
                <a:latin typeface="-apple-system"/>
              </a:rPr>
              <a:t>, a praise of the Mother Goddess. He wrote:</a:t>
            </a:r>
          </a:p>
          <a:p>
            <a:r>
              <a:rPr lang="en-IN" sz="1600" b="0" i="0" dirty="0">
                <a:solidFill>
                  <a:srgbClr val="000000"/>
                </a:solidFill>
                <a:effectLst/>
                <a:latin typeface="Helvetica" panose="020B0604020202020204" pitchFamily="34" charset="0"/>
              </a:rPr>
              <a:t> </a:t>
            </a:r>
            <a:br>
              <a:rPr lang="en-IN" sz="1600" dirty="0"/>
            </a:br>
            <a:br>
              <a:rPr lang="en-IN" sz="1600" dirty="0"/>
            </a:br>
            <a:r>
              <a:rPr lang="en-IN" sz="1600" b="0" i="1" dirty="0">
                <a:solidFill>
                  <a:schemeClr val="tx2">
                    <a:lumMod val="75000"/>
                    <a:lumOff val="25000"/>
                  </a:schemeClr>
                </a:solidFill>
                <a:effectLst/>
                <a:latin typeface="Helvetica" panose="020B0604020202020204" pitchFamily="34" charset="0"/>
              </a:rPr>
              <a:t>“Having filled the pathway of the </a:t>
            </a:r>
            <a:r>
              <a:rPr lang="en-IN" sz="1600" b="0" i="1" dirty="0" err="1">
                <a:solidFill>
                  <a:schemeClr val="tx2">
                    <a:lumMod val="75000"/>
                    <a:lumOff val="25000"/>
                  </a:schemeClr>
                </a:solidFill>
                <a:effectLst/>
                <a:latin typeface="Helvetica" panose="020B0604020202020204" pitchFamily="34" charset="0"/>
              </a:rPr>
              <a:t>Nadis</a:t>
            </a:r>
            <a:r>
              <a:rPr lang="en-IN" sz="1600" b="0" i="1" dirty="0">
                <a:solidFill>
                  <a:schemeClr val="tx2">
                    <a:lumMod val="75000"/>
                    <a:lumOff val="25000"/>
                  </a:schemeClr>
                </a:solidFill>
                <a:effectLst/>
                <a:latin typeface="Helvetica" panose="020B0604020202020204" pitchFamily="34" charset="0"/>
              </a:rPr>
              <a:t> with the streaming shower of nectar flowing from the Lotus feet, having resumed thine own position from out of the resplendent Lunar regions and Thyself assuming the form of a serpent of three and a half coils, </a:t>
            </a:r>
            <a:r>
              <a:rPr lang="en-IN" sz="1600" b="0" i="1" dirty="0" err="1">
                <a:solidFill>
                  <a:schemeClr val="tx2">
                    <a:lumMod val="75000"/>
                    <a:lumOff val="25000"/>
                  </a:schemeClr>
                </a:solidFill>
                <a:effectLst/>
                <a:latin typeface="Helvetica" panose="020B0604020202020204" pitchFamily="34" charset="0"/>
              </a:rPr>
              <a:t>sleepest</a:t>
            </a:r>
            <a:r>
              <a:rPr lang="en-IN" sz="1600" b="0" i="1" dirty="0">
                <a:solidFill>
                  <a:schemeClr val="tx2">
                    <a:lumMod val="75000"/>
                    <a:lumOff val="25000"/>
                  </a:schemeClr>
                </a:solidFill>
                <a:effectLst/>
                <a:latin typeface="Helvetica" panose="020B0604020202020204" pitchFamily="34" charset="0"/>
              </a:rPr>
              <a:t> thou, in the hollow of Kula </a:t>
            </a:r>
            <a:r>
              <a:rPr lang="en-IN" sz="1600" b="0" i="1" dirty="0" err="1">
                <a:solidFill>
                  <a:schemeClr val="tx2">
                    <a:lumMod val="75000"/>
                    <a:lumOff val="25000"/>
                  </a:schemeClr>
                </a:solidFill>
                <a:effectLst/>
                <a:latin typeface="Helvetica" panose="020B0604020202020204" pitchFamily="34" charset="0"/>
              </a:rPr>
              <a:t>Kunda</a:t>
            </a:r>
            <a:r>
              <a:rPr lang="en-IN" sz="1600" b="0" i="1" dirty="0">
                <a:solidFill>
                  <a:schemeClr val="tx2">
                    <a:lumMod val="75000"/>
                    <a:lumOff val="25000"/>
                  </a:schemeClr>
                </a:solidFill>
                <a:effectLst/>
                <a:latin typeface="Helvetica" panose="020B0604020202020204" pitchFamily="34" charset="0"/>
              </a:rPr>
              <a:t> (Kula </a:t>
            </a:r>
            <a:r>
              <a:rPr lang="en-IN" sz="1600" b="0" i="1" dirty="0" err="1">
                <a:solidFill>
                  <a:schemeClr val="tx2">
                    <a:lumMod val="75000"/>
                    <a:lumOff val="25000"/>
                  </a:schemeClr>
                </a:solidFill>
                <a:effectLst/>
                <a:latin typeface="Helvetica" panose="020B0604020202020204" pitchFamily="34" charset="0"/>
              </a:rPr>
              <a:t>Kunda</a:t>
            </a:r>
            <a:r>
              <a:rPr lang="en-IN" sz="1600" b="0" i="1" dirty="0">
                <a:solidFill>
                  <a:schemeClr val="tx2">
                    <a:lumMod val="75000"/>
                    <a:lumOff val="25000"/>
                  </a:schemeClr>
                </a:solidFill>
                <a:effectLst/>
                <a:latin typeface="Helvetica" panose="020B0604020202020204" pitchFamily="34" charset="0"/>
              </a:rPr>
              <a:t> means the hollow of </a:t>
            </a:r>
            <a:r>
              <a:rPr lang="en-IN" sz="1600" b="0" i="1" dirty="0" err="1">
                <a:solidFill>
                  <a:schemeClr val="tx2">
                    <a:lumMod val="75000"/>
                    <a:lumOff val="25000"/>
                  </a:schemeClr>
                </a:solidFill>
                <a:effectLst/>
                <a:latin typeface="Helvetica" panose="020B0604020202020204" pitchFamily="34" charset="0"/>
              </a:rPr>
              <a:t>Mooladhara</a:t>
            </a:r>
            <a:r>
              <a:rPr lang="en-IN" sz="1600" b="0" i="1" dirty="0">
                <a:solidFill>
                  <a:schemeClr val="tx2">
                    <a:lumMod val="75000"/>
                    <a:lumOff val="25000"/>
                  </a:schemeClr>
                </a:solidFill>
                <a:effectLst/>
                <a:latin typeface="Helvetica" panose="020B0604020202020204" pitchFamily="34" charset="0"/>
              </a:rPr>
              <a:t> Sacrum bone).”</a:t>
            </a:r>
            <a:br>
              <a:rPr lang="en-IN" sz="1600" i="1" dirty="0">
                <a:solidFill>
                  <a:schemeClr val="tx2">
                    <a:lumMod val="75000"/>
                    <a:lumOff val="25000"/>
                  </a:schemeClr>
                </a:solidFill>
              </a:rPr>
            </a:br>
            <a:br>
              <a:rPr lang="en-IN" sz="1600" i="1" dirty="0">
                <a:solidFill>
                  <a:schemeClr val="tx2">
                    <a:lumMod val="75000"/>
                    <a:lumOff val="25000"/>
                  </a:schemeClr>
                </a:solidFill>
              </a:rPr>
            </a:br>
            <a:r>
              <a:rPr lang="en-IN" sz="1600" b="0" i="1" dirty="0">
                <a:solidFill>
                  <a:schemeClr val="tx2">
                    <a:lumMod val="75000"/>
                    <a:lumOff val="25000"/>
                  </a:schemeClr>
                </a:solidFill>
                <a:effectLst/>
                <a:latin typeface="Helvetica" panose="020B0604020202020204" pitchFamily="34" charset="0"/>
              </a:rPr>
              <a:t>“</a:t>
            </a:r>
            <a:r>
              <a:rPr lang="en-IN" sz="1600" b="0" i="1" dirty="0" err="1">
                <a:solidFill>
                  <a:schemeClr val="tx2">
                    <a:lumMod val="75000"/>
                    <a:lumOff val="25000"/>
                  </a:schemeClr>
                </a:solidFill>
                <a:effectLst/>
                <a:latin typeface="Helvetica" panose="020B0604020202020204" pitchFamily="34" charset="0"/>
              </a:rPr>
              <a:t>Saundarya</a:t>
            </a:r>
            <a:r>
              <a:rPr lang="en-IN" sz="1600" b="0" i="1" dirty="0">
                <a:solidFill>
                  <a:schemeClr val="tx2">
                    <a:lumMod val="75000"/>
                    <a:lumOff val="25000"/>
                  </a:schemeClr>
                </a:solidFill>
                <a:effectLst/>
                <a:latin typeface="Helvetica" panose="020B0604020202020204" pitchFamily="34" charset="0"/>
              </a:rPr>
              <a:t> </a:t>
            </a:r>
            <a:r>
              <a:rPr lang="en-IN" sz="1600" b="0" i="1" dirty="0" err="1">
                <a:solidFill>
                  <a:schemeClr val="tx2">
                    <a:lumMod val="75000"/>
                    <a:lumOff val="25000"/>
                  </a:schemeClr>
                </a:solidFill>
                <a:effectLst/>
                <a:latin typeface="Helvetica" panose="020B0604020202020204" pitchFamily="34" charset="0"/>
              </a:rPr>
              <a:t>Lahari</a:t>
            </a:r>
            <a:r>
              <a:rPr lang="en-IN" sz="1600" b="0" i="1" dirty="0">
                <a:solidFill>
                  <a:schemeClr val="tx2">
                    <a:lumMod val="75000"/>
                    <a:lumOff val="25000"/>
                  </a:schemeClr>
                </a:solidFill>
                <a:effectLst/>
                <a:latin typeface="Helvetica" panose="020B0604020202020204" pitchFamily="34" charset="0"/>
              </a:rPr>
              <a:t>: "Thou art residing in secrecy with Thy Lord (The spirit) in the thousand petalled Lotus, having pierced through the Earth situated in '</a:t>
            </a:r>
            <a:r>
              <a:rPr lang="en-IN" sz="1600" b="0" i="1" dirty="0" err="1">
                <a:solidFill>
                  <a:schemeClr val="tx2">
                    <a:lumMod val="75000"/>
                    <a:lumOff val="25000"/>
                  </a:schemeClr>
                </a:solidFill>
                <a:effectLst/>
                <a:latin typeface="Helvetica" panose="020B0604020202020204" pitchFamily="34" charset="0"/>
              </a:rPr>
              <a:t>Mooladhara</a:t>
            </a:r>
            <a:r>
              <a:rPr lang="en-IN" sz="1600" b="0" i="1" dirty="0">
                <a:solidFill>
                  <a:schemeClr val="tx2">
                    <a:lumMod val="75000"/>
                    <a:lumOff val="25000"/>
                  </a:schemeClr>
                </a:solidFill>
                <a:effectLst/>
                <a:latin typeface="Helvetica" panose="020B0604020202020204" pitchFamily="34" charset="0"/>
              </a:rPr>
              <a:t>', the Water in </a:t>
            </a:r>
            <a:r>
              <a:rPr lang="en-IN" sz="1600" b="0" i="1" dirty="0" err="1">
                <a:solidFill>
                  <a:schemeClr val="tx2">
                    <a:lumMod val="75000"/>
                    <a:lumOff val="25000"/>
                  </a:schemeClr>
                </a:solidFill>
                <a:effectLst/>
                <a:latin typeface="Helvetica" panose="020B0604020202020204" pitchFamily="34" charset="0"/>
              </a:rPr>
              <a:t>Manipura</a:t>
            </a:r>
            <a:r>
              <a:rPr lang="en-IN" sz="1600" b="0" i="1" dirty="0">
                <a:solidFill>
                  <a:schemeClr val="tx2">
                    <a:lumMod val="75000"/>
                    <a:lumOff val="25000"/>
                  </a:schemeClr>
                </a:solidFill>
                <a:effectLst/>
                <a:latin typeface="Helvetica" panose="020B0604020202020204" pitchFamily="34" charset="0"/>
              </a:rPr>
              <a:t>, the Fire abiding in the </a:t>
            </a:r>
            <a:r>
              <a:rPr lang="en-IN" sz="1600" b="0" i="1" dirty="0" err="1">
                <a:solidFill>
                  <a:schemeClr val="tx2">
                    <a:lumMod val="75000"/>
                    <a:lumOff val="25000"/>
                  </a:schemeClr>
                </a:solidFill>
                <a:effectLst/>
                <a:latin typeface="Helvetica" panose="020B0604020202020204" pitchFamily="34" charset="0"/>
              </a:rPr>
              <a:t>Svadhisthana</a:t>
            </a:r>
            <a:r>
              <a:rPr lang="en-IN" sz="1600" b="0" i="1" dirty="0">
                <a:solidFill>
                  <a:schemeClr val="tx2">
                    <a:lumMod val="75000"/>
                    <a:lumOff val="25000"/>
                  </a:schemeClr>
                </a:solidFill>
                <a:effectLst/>
                <a:latin typeface="Helvetica" panose="020B0604020202020204" pitchFamily="34" charset="0"/>
              </a:rPr>
              <a:t>, the Air in the Heart ('</a:t>
            </a:r>
            <a:r>
              <a:rPr lang="en-IN" sz="1600" b="0" i="1" dirty="0" err="1">
                <a:solidFill>
                  <a:schemeClr val="tx2">
                    <a:lumMod val="75000"/>
                    <a:lumOff val="25000"/>
                  </a:schemeClr>
                </a:solidFill>
                <a:effectLst/>
                <a:latin typeface="Helvetica" panose="020B0604020202020204" pitchFamily="34" charset="0"/>
              </a:rPr>
              <a:t>Anahata</a:t>
            </a:r>
            <a:r>
              <a:rPr lang="en-IN" sz="1600" b="0" i="1" dirty="0">
                <a:solidFill>
                  <a:schemeClr val="tx2">
                    <a:lumMod val="75000"/>
                    <a:lumOff val="25000"/>
                  </a:schemeClr>
                </a:solidFill>
                <a:effectLst/>
                <a:latin typeface="Helvetica" panose="020B0604020202020204" pitchFamily="34" charset="0"/>
              </a:rPr>
              <a:t>'), the Ether above (</a:t>
            </a:r>
            <a:r>
              <a:rPr lang="en-IN" sz="1600" b="0" i="1" dirty="0" err="1">
                <a:solidFill>
                  <a:schemeClr val="tx2">
                    <a:lumMod val="75000"/>
                    <a:lumOff val="25000"/>
                  </a:schemeClr>
                </a:solidFill>
                <a:effectLst/>
                <a:latin typeface="Helvetica" panose="020B0604020202020204" pitchFamily="34" charset="0"/>
              </a:rPr>
              <a:t>Visshuddhi</a:t>
            </a:r>
            <a:r>
              <a:rPr lang="en-IN" sz="1600" b="0" i="1" dirty="0">
                <a:solidFill>
                  <a:schemeClr val="tx2">
                    <a:lumMod val="75000"/>
                    <a:lumOff val="25000"/>
                  </a:schemeClr>
                </a:solidFill>
                <a:effectLst/>
                <a:latin typeface="Helvetica" panose="020B0604020202020204" pitchFamily="34" charset="0"/>
              </a:rPr>
              <a:t>) and 'Manas' between the eyebrows ('</a:t>
            </a:r>
            <a:r>
              <a:rPr lang="en-IN" sz="1600" b="0" i="1" dirty="0" err="1">
                <a:solidFill>
                  <a:schemeClr val="tx2">
                    <a:lumMod val="75000"/>
                    <a:lumOff val="25000"/>
                  </a:schemeClr>
                </a:solidFill>
                <a:effectLst/>
                <a:latin typeface="Helvetica" panose="020B0604020202020204" pitchFamily="34" charset="0"/>
              </a:rPr>
              <a:t>Agnya</a:t>
            </a:r>
            <a:r>
              <a:rPr lang="en-IN" sz="1600" b="0" i="1" dirty="0">
                <a:solidFill>
                  <a:schemeClr val="tx2">
                    <a:lumMod val="75000"/>
                    <a:lumOff val="25000"/>
                  </a:schemeClr>
                </a:solidFill>
                <a:effectLst/>
                <a:latin typeface="Helvetica" panose="020B0604020202020204" pitchFamily="34" charset="0"/>
              </a:rPr>
              <a:t>') and thus broken through the entire 'Kula Path'.”</a:t>
            </a:r>
            <a:endParaRPr lang="en-IN" sz="1600" i="1" dirty="0">
              <a:solidFill>
                <a:schemeClr val="tx2">
                  <a:lumMod val="75000"/>
                  <a:lumOff val="25000"/>
                </a:schemeClr>
              </a:solidFill>
            </a:endParaRPr>
          </a:p>
        </p:txBody>
      </p:sp>
      <p:sp>
        <p:nvSpPr>
          <p:cNvPr id="8" name="TextBox 7">
            <a:extLst>
              <a:ext uri="{FF2B5EF4-FFF2-40B4-BE49-F238E27FC236}">
                <a16:creationId xmlns:a16="http://schemas.microsoft.com/office/drawing/2014/main" id="{05F52633-8F92-48E9-822D-9849CC271174}"/>
              </a:ext>
            </a:extLst>
          </p:cNvPr>
          <p:cNvSpPr txBox="1"/>
          <p:nvPr/>
        </p:nvSpPr>
        <p:spPr>
          <a:xfrm>
            <a:off x="7974116" y="60816"/>
            <a:ext cx="4757530" cy="646331"/>
          </a:xfrm>
          <a:prstGeom prst="rect">
            <a:avLst/>
          </a:prstGeom>
          <a:noFill/>
        </p:spPr>
        <p:txBody>
          <a:bodyPr wrap="square" rtlCol="0">
            <a:spAutoFit/>
          </a:bodyPr>
          <a:lstStyle/>
          <a:p>
            <a:r>
              <a:rPr lang="en-IN" dirty="0">
                <a:solidFill>
                  <a:schemeClr val="accent3"/>
                </a:solidFill>
              </a:rPr>
              <a:t>Kundalini Energy – Historical References</a:t>
            </a:r>
            <a:endParaRPr lang="en-IN" sz="1800" dirty="0">
              <a:latin typeface="+mj-lt"/>
            </a:endParaRPr>
          </a:p>
          <a:p>
            <a:r>
              <a:rPr lang="en-IN" dirty="0">
                <a:solidFill>
                  <a:schemeClr val="accent3"/>
                </a:solidFill>
              </a:rPr>
              <a:t> </a:t>
            </a:r>
          </a:p>
        </p:txBody>
      </p:sp>
    </p:spTree>
    <p:extLst>
      <p:ext uri="{BB962C8B-B14F-4D97-AF65-F5344CB8AC3E}">
        <p14:creationId xmlns:p14="http://schemas.microsoft.com/office/powerpoint/2010/main" val="27648398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235457-B391-41BB-AE2F-88541F16D9AD}"/>
              </a:ext>
            </a:extLst>
          </p:cNvPr>
          <p:cNvPicPr>
            <a:picLocks noChangeAspect="1"/>
          </p:cNvPicPr>
          <p:nvPr/>
        </p:nvPicPr>
        <p:blipFill>
          <a:blip r:embed="rId2"/>
          <a:stretch>
            <a:fillRect/>
          </a:stretch>
        </p:blipFill>
        <p:spPr>
          <a:xfrm>
            <a:off x="5953877" y="569626"/>
            <a:ext cx="6238123" cy="4312880"/>
          </a:xfrm>
          <a:prstGeom prst="rect">
            <a:avLst/>
          </a:prstGeom>
        </p:spPr>
      </p:pic>
      <p:sp>
        <p:nvSpPr>
          <p:cNvPr id="3" name="TextBox 2">
            <a:extLst>
              <a:ext uri="{FF2B5EF4-FFF2-40B4-BE49-F238E27FC236}">
                <a16:creationId xmlns:a16="http://schemas.microsoft.com/office/drawing/2014/main" id="{E7425A16-3713-49BB-B680-96B919FD84BE}"/>
              </a:ext>
            </a:extLst>
          </p:cNvPr>
          <p:cNvSpPr txBox="1"/>
          <p:nvPr/>
        </p:nvSpPr>
        <p:spPr>
          <a:xfrm>
            <a:off x="483433" y="704538"/>
            <a:ext cx="5612567" cy="3139321"/>
          </a:xfrm>
          <a:prstGeom prst="rect">
            <a:avLst/>
          </a:prstGeom>
          <a:noFill/>
        </p:spPr>
        <p:txBody>
          <a:bodyPr wrap="square">
            <a:spAutoFit/>
          </a:bodyPr>
          <a:lstStyle/>
          <a:p>
            <a:r>
              <a:rPr lang="en-IN" dirty="0"/>
              <a:t>To better understand this study, we must mention that the brain tissue is classified, according to its appearance, into three types:</a:t>
            </a:r>
          </a:p>
          <a:p>
            <a:pPr marL="342900" indent="-342900">
              <a:buAutoNum type="arabicPeriod"/>
            </a:pPr>
            <a:r>
              <a:rPr lang="en-IN" b="1" dirty="0"/>
              <a:t>grey matter</a:t>
            </a:r>
            <a:r>
              <a:rPr lang="en-IN" dirty="0"/>
              <a:t>, made up of neuronal bodies and interconnections, (dark grey in resonance images);</a:t>
            </a:r>
          </a:p>
          <a:p>
            <a:pPr marL="342900" indent="-342900">
              <a:buAutoNum type="arabicPeriod"/>
            </a:pPr>
            <a:r>
              <a:rPr lang="en-IN" dirty="0"/>
              <a:t> the </a:t>
            </a:r>
            <a:r>
              <a:rPr lang="en-IN" b="1" dirty="0"/>
              <a:t>white matter</a:t>
            </a:r>
            <a:r>
              <a:rPr lang="en-IN" dirty="0"/>
              <a:t>, formed by nerve </a:t>
            </a:r>
            <a:r>
              <a:rPr lang="en-IN" dirty="0" err="1"/>
              <a:t>fibers</a:t>
            </a:r>
            <a:r>
              <a:rPr lang="en-IN" dirty="0"/>
              <a:t> or long connections between distant areas, (light grey in the resonance images),</a:t>
            </a:r>
          </a:p>
          <a:p>
            <a:pPr marL="342900" indent="-342900">
              <a:buAutoNum type="arabicPeriod"/>
            </a:pPr>
            <a:r>
              <a:rPr lang="en-IN" dirty="0"/>
              <a:t>the </a:t>
            </a:r>
            <a:r>
              <a:rPr lang="en-IN" b="1" dirty="0"/>
              <a:t>cerebrospinal fluid </a:t>
            </a:r>
            <a:r>
              <a:rPr lang="en-IN" dirty="0"/>
              <a:t>or watery substance that fills the interior voids and serves as protection and transport of chemical substances.</a:t>
            </a:r>
          </a:p>
        </p:txBody>
      </p:sp>
      <p:sp>
        <p:nvSpPr>
          <p:cNvPr id="7" name="TextBox 6">
            <a:extLst>
              <a:ext uri="{FF2B5EF4-FFF2-40B4-BE49-F238E27FC236}">
                <a16:creationId xmlns:a16="http://schemas.microsoft.com/office/drawing/2014/main" id="{E201E682-7F33-4FE1-B19B-914E37C17FFC}"/>
              </a:ext>
            </a:extLst>
          </p:cNvPr>
          <p:cNvSpPr txBox="1"/>
          <p:nvPr/>
        </p:nvSpPr>
        <p:spPr>
          <a:xfrm>
            <a:off x="171905" y="4016834"/>
            <a:ext cx="6093500" cy="584775"/>
          </a:xfrm>
          <a:prstGeom prst="rect">
            <a:avLst/>
          </a:prstGeom>
          <a:noFill/>
        </p:spPr>
        <p:txBody>
          <a:bodyPr wrap="square">
            <a:spAutoFit/>
          </a:bodyPr>
          <a:lstStyle/>
          <a:p>
            <a:r>
              <a:rPr lang="en-IN" sz="1600" i="1" dirty="0">
                <a:solidFill>
                  <a:srgbClr val="0070C0"/>
                </a:solidFill>
              </a:rPr>
              <a:t>Figure. Brain lobes areas with significant different in grey matter between groups, in the order of 1 to 4, following statistical significance.</a:t>
            </a:r>
          </a:p>
        </p:txBody>
      </p:sp>
      <p:sp>
        <p:nvSpPr>
          <p:cNvPr id="9" name="TextBox 8">
            <a:extLst>
              <a:ext uri="{FF2B5EF4-FFF2-40B4-BE49-F238E27FC236}">
                <a16:creationId xmlns:a16="http://schemas.microsoft.com/office/drawing/2014/main" id="{51AF3806-AEAF-4FE8-96B4-A90BD91C5F72}"/>
              </a:ext>
            </a:extLst>
          </p:cNvPr>
          <p:cNvSpPr txBox="1"/>
          <p:nvPr/>
        </p:nvSpPr>
        <p:spPr>
          <a:xfrm>
            <a:off x="242965" y="4995712"/>
            <a:ext cx="11704195" cy="1477328"/>
          </a:xfrm>
          <a:prstGeom prst="rect">
            <a:avLst/>
          </a:prstGeom>
          <a:noFill/>
        </p:spPr>
        <p:txBody>
          <a:bodyPr wrap="square">
            <a:spAutoFit/>
          </a:bodyPr>
          <a:lstStyle/>
          <a:p>
            <a:r>
              <a:rPr lang="en-IN" dirty="0"/>
              <a:t>The study of brain anatomy showed that meditators had, on average, 7% more grey matter in the whole brain. This type of comparison of the grey matter of the brain has been made in recent years among other groups in: </a:t>
            </a:r>
            <a:r>
              <a:rPr lang="en-IN" b="1" dirty="0"/>
              <a:t>athletes, musicians, taxi drivers, Buddhists, mindfulness meditators, </a:t>
            </a:r>
            <a:r>
              <a:rPr lang="en-IN" dirty="0"/>
              <a:t>etc. In these cases, the analyses showed that the group studied had local differences, greater grey matter, in brain areas associated with their specific practice, but the difference was never in the whole brain as it is the case with mental silence.</a:t>
            </a:r>
          </a:p>
        </p:txBody>
      </p:sp>
    </p:spTree>
    <p:extLst>
      <p:ext uri="{BB962C8B-B14F-4D97-AF65-F5344CB8AC3E}">
        <p14:creationId xmlns:p14="http://schemas.microsoft.com/office/powerpoint/2010/main" val="21873835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0829489-4D1F-42B0-B702-B51C9B6EE4B7}"/>
              </a:ext>
            </a:extLst>
          </p:cNvPr>
          <p:cNvSpPr txBox="1"/>
          <p:nvPr/>
        </p:nvSpPr>
        <p:spPr>
          <a:xfrm>
            <a:off x="309796" y="715701"/>
            <a:ext cx="11572407" cy="1200329"/>
          </a:xfrm>
          <a:prstGeom prst="rect">
            <a:avLst/>
          </a:prstGeom>
          <a:noFill/>
        </p:spPr>
        <p:txBody>
          <a:bodyPr wrap="square">
            <a:spAutoFit/>
          </a:bodyPr>
          <a:lstStyle/>
          <a:p>
            <a:pPr algn="just"/>
            <a:r>
              <a:rPr lang="en-IN" dirty="0"/>
              <a:t>The difference of 7% larger grey matter is especially significant if one takes into account that our brain loses between 0.15% and 0.3% of grey matter per year and small differences in grey matter can mark whether or not we keep intact our </a:t>
            </a:r>
            <a:r>
              <a:rPr lang="en-IN" b="1" dirty="0"/>
              <a:t>cognitive functions. </a:t>
            </a:r>
            <a:r>
              <a:rPr lang="en-IN" b="1" dirty="0">
                <a:solidFill>
                  <a:schemeClr val="accent3">
                    <a:lumMod val="75000"/>
                  </a:schemeClr>
                </a:solidFill>
              </a:rPr>
              <a:t>It should be also noted that diseases, typical of the elderly, such as Alzheimer's, senile dementia or Parkinson's are also associated with loss of grey matter.</a:t>
            </a:r>
          </a:p>
        </p:txBody>
      </p:sp>
      <p:sp>
        <p:nvSpPr>
          <p:cNvPr id="5" name="TextBox 4">
            <a:extLst>
              <a:ext uri="{FF2B5EF4-FFF2-40B4-BE49-F238E27FC236}">
                <a16:creationId xmlns:a16="http://schemas.microsoft.com/office/drawing/2014/main" id="{55282823-6D4C-4D3A-90AD-B9137E71056B}"/>
              </a:ext>
            </a:extLst>
          </p:cNvPr>
          <p:cNvSpPr txBox="1"/>
          <p:nvPr/>
        </p:nvSpPr>
        <p:spPr>
          <a:xfrm>
            <a:off x="309796" y="2032524"/>
            <a:ext cx="6093500" cy="4708981"/>
          </a:xfrm>
          <a:prstGeom prst="rect">
            <a:avLst/>
          </a:prstGeom>
          <a:noFill/>
        </p:spPr>
        <p:txBody>
          <a:bodyPr wrap="square">
            <a:spAutoFit/>
          </a:bodyPr>
          <a:lstStyle/>
          <a:p>
            <a:pPr algn="just"/>
            <a:r>
              <a:rPr lang="en-IN" sz="2000" dirty="0"/>
              <a:t>In conclusion, the study findings show </a:t>
            </a:r>
            <a:r>
              <a:rPr lang="en-IN" sz="2000" b="1" dirty="0">
                <a:solidFill>
                  <a:schemeClr val="accent3">
                    <a:lumMod val="75000"/>
                  </a:schemeClr>
                </a:solidFill>
              </a:rPr>
              <a:t>that mental silence, experienced through Sahaja Yoga meditation, is associated with a protective effect on the entire brain, by leading to larger overall grey matter that could potentially reflect a slowing down of age-related loss of grey matter. </a:t>
            </a:r>
          </a:p>
          <a:p>
            <a:pPr algn="just"/>
            <a:endParaRPr lang="en-IN" sz="2000" b="1" dirty="0">
              <a:solidFill>
                <a:schemeClr val="accent3">
                  <a:lumMod val="75000"/>
                </a:schemeClr>
              </a:solidFill>
            </a:endParaRPr>
          </a:p>
          <a:p>
            <a:pPr algn="just"/>
            <a:r>
              <a:rPr lang="en-IN" sz="2000" dirty="0"/>
              <a:t>The areas where these differences were most noticeable were those that are crucial for the control of attention and emotions.</a:t>
            </a:r>
          </a:p>
          <a:p>
            <a:pPr algn="just"/>
            <a:endParaRPr lang="en-IN" sz="2000" dirty="0"/>
          </a:p>
          <a:p>
            <a:pPr algn="just"/>
            <a:r>
              <a:rPr lang="en-IN" sz="2000" dirty="0"/>
              <a:t> Since grey matter diminishes with age and with many mental illnesses, this difference throughout the whole brain could suggest </a:t>
            </a:r>
            <a:r>
              <a:rPr lang="en-IN" sz="2000" b="1" dirty="0">
                <a:solidFill>
                  <a:schemeClr val="accent3">
                    <a:lumMod val="75000"/>
                  </a:schemeClr>
                </a:solidFill>
              </a:rPr>
              <a:t>a younger and healthier brain for those practising mental silence.</a:t>
            </a:r>
          </a:p>
        </p:txBody>
      </p:sp>
      <p:pic>
        <p:nvPicPr>
          <p:cNvPr id="1026" name="Picture 2" descr="Stages of Alzheimer's Disease | The Oldish">
            <a:extLst>
              <a:ext uri="{FF2B5EF4-FFF2-40B4-BE49-F238E27FC236}">
                <a16:creationId xmlns:a16="http://schemas.microsoft.com/office/drawing/2014/main" id="{4F0E5ACE-8851-45A3-B096-72C3813DBD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1439" y="1659355"/>
            <a:ext cx="5485664" cy="5082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95954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EACFA1-03D7-4677-BEF2-EFDB0D62FFD2}"/>
              </a:ext>
            </a:extLst>
          </p:cNvPr>
          <p:cNvSpPr txBox="1"/>
          <p:nvPr/>
        </p:nvSpPr>
        <p:spPr>
          <a:xfrm>
            <a:off x="207364" y="4333315"/>
            <a:ext cx="11777272" cy="2308324"/>
          </a:xfrm>
          <a:prstGeom prst="rect">
            <a:avLst/>
          </a:prstGeom>
          <a:noFill/>
        </p:spPr>
        <p:txBody>
          <a:bodyPr wrap="square">
            <a:spAutoFit/>
          </a:bodyPr>
          <a:lstStyle/>
          <a:p>
            <a:r>
              <a:rPr lang="en-IN" sz="1800" b="1" i="0" u="none" strike="noStrike" baseline="0" dirty="0">
                <a:solidFill>
                  <a:srgbClr val="000000"/>
                </a:solidFill>
              </a:rPr>
              <a:t>Study authors: </a:t>
            </a:r>
            <a:r>
              <a:rPr lang="en-IN" sz="1800" b="0" i="0" u="none" strike="noStrike" baseline="0" dirty="0">
                <a:solidFill>
                  <a:srgbClr val="000000"/>
                </a:solidFill>
              </a:rPr>
              <a:t>Sergio Elías </a:t>
            </a:r>
            <a:r>
              <a:rPr lang="en-IN" sz="1800" b="0" i="0" u="none" strike="noStrike" baseline="0" dirty="0" err="1">
                <a:solidFill>
                  <a:srgbClr val="000000"/>
                </a:solidFill>
              </a:rPr>
              <a:t>Hernández</a:t>
            </a:r>
            <a:r>
              <a:rPr lang="en-IN" sz="1100" b="0" i="0" u="none" strike="noStrike" baseline="0" dirty="0" err="1">
                <a:solidFill>
                  <a:srgbClr val="000000"/>
                </a:solidFill>
              </a:rPr>
              <a:t>a</a:t>
            </a:r>
            <a:r>
              <a:rPr lang="en-IN" sz="1800" b="0" i="0" u="none" strike="noStrike" baseline="0" dirty="0">
                <a:solidFill>
                  <a:srgbClr val="000000"/>
                </a:solidFill>
              </a:rPr>
              <a:t>*, Roberto </a:t>
            </a:r>
            <a:r>
              <a:rPr lang="en-IN" sz="1800" b="0" i="0" u="none" strike="noStrike" baseline="0" dirty="0" err="1">
                <a:solidFill>
                  <a:srgbClr val="000000"/>
                </a:solidFill>
              </a:rPr>
              <a:t>Dorta</a:t>
            </a:r>
            <a:r>
              <a:rPr lang="en-IN" sz="1100" b="0" i="0" u="none" strike="noStrike" baseline="0" dirty="0" err="1">
                <a:solidFill>
                  <a:srgbClr val="000000"/>
                </a:solidFill>
              </a:rPr>
              <a:t>b</a:t>
            </a:r>
            <a:r>
              <a:rPr lang="en-IN" sz="1800" b="0" i="0" u="none" strike="noStrike" baseline="0" dirty="0">
                <a:solidFill>
                  <a:srgbClr val="000000"/>
                </a:solidFill>
              </a:rPr>
              <a:t>, José </a:t>
            </a:r>
            <a:r>
              <a:rPr lang="en-IN" sz="1800" b="0" i="0" u="none" strike="noStrike" baseline="0" dirty="0" err="1">
                <a:solidFill>
                  <a:srgbClr val="000000"/>
                </a:solidFill>
              </a:rPr>
              <a:t>Suero</a:t>
            </a:r>
            <a:r>
              <a:rPr lang="en-IN" sz="1100" b="0" i="0" u="none" strike="noStrike" baseline="0" dirty="0" err="1">
                <a:solidFill>
                  <a:srgbClr val="000000"/>
                </a:solidFill>
              </a:rPr>
              <a:t>c</a:t>
            </a:r>
            <a:r>
              <a:rPr lang="en-IN" sz="1800" b="0" i="0" u="none" strike="noStrike" baseline="0" dirty="0">
                <a:solidFill>
                  <a:srgbClr val="000000"/>
                </a:solidFill>
              </a:rPr>
              <a:t>, Alfonso Barros-</a:t>
            </a:r>
            <a:r>
              <a:rPr lang="en-IN" sz="1800" b="0" i="0" u="none" strike="noStrike" baseline="0" dirty="0" err="1">
                <a:solidFill>
                  <a:srgbClr val="000000"/>
                </a:solidFill>
              </a:rPr>
              <a:t>Loscertales</a:t>
            </a:r>
            <a:r>
              <a:rPr lang="en-IN" sz="1100" b="0" i="0" u="none" strike="noStrike" baseline="0" dirty="0" err="1">
                <a:solidFill>
                  <a:srgbClr val="000000"/>
                </a:solidFill>
              </a:rPr>
              <a:t>d</a:t>
            </a:r>
            <a:r>
              <a:rPr lang="en-IN" sz="1800" b="0" i="0" u="none" strike="noStrike" baseline="0" dirty="0">
                <a:solidFill>
                  <a:srgbClr val="000000"/>
                </a:solidFill>
              </a:rPr>
              <a:t>, José Luis González-Mora</a:t>
            </a:r>
            <a:r>
              <a:rPr lang="en-IN" sz="1100" b="0" i="0" u="none" strike="noStrike" baseline="0" dirty="0">
                <a:solidFill>
                  <a:srgbClr val="000000"/>
                </a:solidFill>
              </a:rPr>
              <a:t>e</a:t>
            </a:r>
            <a:r>
              <a:rPr lang="en-IN" sz="1800" b="0" i="0" u="none" strike="noStrike" baseline="0" dirty="0">
                <a:solidFill>
                  <a:srgbClr val="000000"/>
                </a:solidFill>
              </a:rPr>
              <a:t>, Katya </a:t>
            </a:r>
            <a:r>
              <a:rPr lang="en-IN" sz="1800" b="0" i="0" u="none" strike="noStrike" baseline="0" dirty="0" err="1">
                <a:solidFill>
                  <a:srgbClr val="000000"/>
                </a:solidFill>
              </a:rPr>
              <a:t>Rubia</a:t>
            </a:r>
            <a:r>
              <a:rPr lang="en-IN" sz="1100" b="0" i="0" u="none" strike="noStrike" baseline="0" dirty="0" err="1">
                <a:solidFill>
                  <a:srgbClr val="000000"/>
                </a:solidFill>
              </a:rPr>
              <a:t>f</a:t>
            </a:r>
            <a:r>
              <a:rPr lang="en-IN" sz="1100" b="0" i="0" u="none" strike="noStrike" baseline="0" dirty="0">
                <a:solidFill>
                  <a:srgbClr val="000000"/>
                </a:solidFill>
              </a:rPr>
              <a:t> </a:t>
            </a:r>
          </a:p>
          <a:p>
            <a:r>
              <a:rPr lang="es-ES" sz="1800" b="0" i="0" u="none" strike="noStrike" baseline="0" dirty="0">
                <a:solidFill>
                  <a:srgbClr val="000000"/>
                </a:solidFill>
              </a:rPr>
              <a:t>a: Departamento de Ingeniería Industrial, Universidad de La Laguna, Tenerife, </a:t>
            </a:r>
            <a:r>
              <a:rPr lang="es-ES" sz="1800" b="0" i="0" u="none" strike="noStrike" baseline="0" dirty="0" err="1">
                <a:solidFill>
                  <a:srgbClr val="000000"/>
                </a:solidFill>
              </a:rPr>
              <a:t>Spain</a:t>
            </a:r>
            <a:r>
              <a:rPr lang="es-ES" sz="1800" b="0" i="0" u="none" strike="noStrike" baseline="0" dirty="0">
                <a:solidFill>
                  <a:srgbClr val="000000"/>
                </a:solidFill>
              </a:rPr>
              <a:t>. </a:t>
            </a:r>
          </a:p>
          <a:p>
            <a:r>
              <a:rPr lang="es-ES" sz="1800" b="0" i="0" u="none" strike="noStrike" baseline="0" dirty="0">
                <a:solidFill>
                  <a:srgbClr val="000000"/>
                </a:solidFill>
              </a:rPr>
              <a:t>b: Departamento de Matemáticas, Estadística e Investigación Operativa, Universidad de La Laguna, Tenerife, </a:t>
            </a:r>
            <a:r>
              <a:rPr lang="es-ES" sz="1800" b="0" i="0" u="none" strike="noStrike" baseline="0" dirty="0" err="1">
                <a:solidFill>
                  <a:srgbClr val="000000"/>
                </a:solidFill>
              </a:rPr>
              <a:t>Spain</a:t>
            </a:r>
            <a:r>
              <a:rPr lang="es-ES" sz="1800" b="0" i="0" u="none" strike="noStrike" baseline="0" dirty="0">
                <a:solidFill>
                  <a:srgbClr val="000000"/>
                </a:solidFill>
              </a:rPr>
              <a:t>. </a:t>
            </a:r>
          </a:p>
          <a:p>
            <a:r>
              <a:rPr lang="es-ES" sz="1800" b="0" i="0" u="none" strike="noStrike" baseline="0" dirty="0">
                <a:solidFill>
                  <a:srgbClr val="000000"/>
                </a:solidFill>
              </a:rPr>
              <a:t>c: Centro de Salud Jazmín, </a:t>
            </a:r>
            <a:r>
              <a:rPr lang="es-ES" sz="1800" b="0" i="0" u="none" strike="noStrike" baseline="0" dirty="0" err="1">
                <a:solidFill>
                  <a:srgbClr val="000000"/>
                </a:solidFill>
              </a:rPr>
              <a:t>Sermas</a:t>
            </a:r>
            <a:r>
              <a:rPr lang="es-ES" sz="1800" b="0" i="0" u="none" strike="noStrike" baseline="0" dirty="0">
                <a:solidFill>
                  <a:srgbClr val="000000"/>
                </a:solidFill>
              </a:rPr>
              <a:t>, Madrid, </a:t>
            </a:r>
            <a:r>
              <a:rPr lang="es-ES" sz="1800" b="0" i="0" u="none" strike="noStrike" baseline="0" dirty="0" err="1">
                <a:solidFill>
                  <a:srgbClr val="000000"/>
                </a:solidFill>
              </a:rPr>
              <a:t>Spain</a:t>
            </a:r>
            <a:r>
              <a:rPr lang="es-ES" sz="1800" b="0" i="0" u="none" strike="noStrike" baseline="0" dirty="0">
                <a:solidFill>
                  <a:srgbClr val="000000"/>
                </a:solidFill>
              </a:rPr>
              <a:t>. </a:t>
            </a:r>
          </a:p>
          <a:p>
            <a:r>
              <a:rPr lang="en-IN" sz="1800" b="0" i="0" u="none" strike="noStrike" baseline="0" dirty="0">
                <a:solidFill>
                  <a:srgbClr val="000000"/>
                </a:solidFill>
              </a:rPr>
              <a:t>d: </a:t>
            </a:r>
            <a:r>
              <a:rPr lang="en-IN" sz="1800" b="0" i="0" u="none" strike="noStrike" baseline="0" dirty="0" err="1">
                <a:solidFill>
                  <a:srgbClr val="000000"/>
                </a:solidFill>
              </a:rPr>
              <a:t>Departamento</a:t>
            </a:r>
            <a:r>
              <a:rPr lang="en-IN" sz="1800" b="0" i="0" u="none" strike="noStrike" baseline="0" dirty="0">
                <a:solidFill>
                  <a:srgbClr val="000000"/>
                </a:solidFill>
              </a:rPr>
              <a:t> de </a:t>
            </a:r>
            <a:r>
              <a:rPr lang="en-IN" sz="1800" b="0" i="0" u="none" strike="noStrike" baseline="0" dirty="0" err="1">
                <a:solidFill>
                  <a:srgbClr val="000000"/>
                </a:solidFill>
              </a:rPr>
              <a:t>Psycología</a:t>
            </a:r>
            <a:r>
              <a:rPr lang="en-IN" sz="1800" b="0" i="0" u="none" strike="noStrike" baseline="0" dirty="0">
                <a:solidFill>
                  <a:srgbClr val="000000"/>
                </a:solidFill>
              </a:rPr>
              <a:t>, </a:t>
            </a:r>
            <a:r>
              <a:rPr lang="en-IN" sz="1800" b="0" i="0" u="none" strike="noStrike" baseline="0" dirty="0" err="1">
                <a:solidFill>
                  <a:srgbClr val="000000"/>
                </a:solidFill>
              </a:rPr>
              <a:t>Universitat</a:t>
            </a:r>
            <a:r>
              <a:rPr lang="en-IN" sz="1800" b="0" i="0" u="none" strike="noStrike" baseline="0" dirty="0">
                <a:solidFill>
                  <a:srgbClr val="000000"/>
                </a:solidFill>
              </a:rPr>
              <a:t> </a:t>
            </a:r>
            <a:r>
              <a:rPr lang="en-IN" sz="1800" b="0" i="0" u="none" strike="noStrike" baseline="0" dirty="0" err="1">
                <a:solidFill>
                  <a:srgbClr val="000000"/>
                </a:solidFill>
              </a:rPr>
              <a:t>Jaume</a:t>
            </a:r>
            <a:r>
              <a:rPr lang="en-IN" sz="1800" b="0" i="0" u="none" strike="noStrike" baseline="0" dirty="0">
                <a:solidFill>
                  <a:srgbClr val="000000"/>
                </a:solidFill>
              </a:rPr>
              <a:t> I, </a:t>
            </a:r>
            <a:r>
              <a:rPr lang="en-IN" sz="1800" b="0" i="0" u="none" strike="noStrike" baseline="0" dirty="0" err="1">
                <a:solidFill>
                  <a:srgbClr val="000000"/>
                </a:solidFill>
              </a:rPr>
              <a:t>Castellón</a:t>
            </a:r>
            <a:r>
              <a:rPr lang="en-IN" sz="1800" b="0" i="0" u="none" strike="noStrike" baseline="0" dirty="0">
                <a:solidFill>
                  <a:srgbClr val="000000"/>
                </a:solidFill>
              </a:rPr>
              <a:t>, Spain. </a:t>
            </a:r>
          </a:p>
          <a:p>
            <a:r>
              <a:rPr lang="es-ES" sz="1800" b="0" i="0" u="none" strike="noStrike" baseline="0" dirty="0">
                <a:solidFill>
                  <a:srgbClr val="000000"/>
                </a:solidFill>
              </a:rPr>
              <a:t>e: Departamento de Fisiología, Universidad de La Laguna, Tenerife, </a:t>
            </a:r>
            <a:r>
              <a:rPr lang="es-ES" sz="1800" b="0" i="0" u="none" strike="noStrike" baseline="0" dirty="0" err="1">
                <a:solidFill>
                  <a:srgbClr val="000000"/>
                </a:solidFill>
              </a:rPr>
              <a:t>Spain</a:t>
            </a:r>
            <a:r>
              <a:rPr lang="es-ES" sz="1800" b="0" i="0" u="none" strike="noStrike" baseline="0" dirty="0">
                <a:solidFill>
                  <a:srgbClr val="000000"/>
                </a:solidFill>
              </a:rPr>
              <a:t> </a:t>
            </a:r>
          </a:p>
          <a:p>
            <a:r>
              <a:rPr lang="en-IN" sz="1800" b="0" i="0" u="none" strike="noStrike" baseline="0" dirty="0">
                <a:solidFill>
                  <a:srgbClr val="000000"/>
                </a:solidFill>
              </a:rPr>
              <a:t>f: Institute of Psychiatry, Psychology and Neuroscience, King’s College, </a:t>
            </a:r>
            <a:r>
              <a:rPr lang="en-IN" sz="1800" b="0" i="0" u="none" strike="noStrike" baseline="0" dirty="0" err="1">
                <a:solidFill>
                  <a:srgbClr val="000000"/>
                </a:solidFill>
              </a:rPr>
              <a:t>Londres</a:t>
            </a:r>
            <a:r>
              <a:rPr lang="en-IN" sz="1800" b="0" i="0" u="none" strike="noStrike" baseline="0" dirty="0">
                <a:solidFill>
                  <a:srgbClr val="000000"/>
                </a:solidFill>
              </a:rPr>
              <a:t>, UK. </a:t>
            </a:r>
            <a:endParaRPr lang="en-IN" dirty="0"/>
          </a:p>
        </p:txBody>
      </p:sp>
      <p:pic>
        <p:nvPicPr>
          <p:cNvPr id="3" name="Picture 4" descr="Alzheimer's Disease: Causes, Stages, Symptoms &amp; Prevention">
            <a:extLst>
              <a:ext uri="{FF2B5EF4-FFF2-40B4-BE49-F238E27FC236}">
                <a16:creationId xmlns:a16="http://schemas.microsoft.com/office/drawing/2014/main" id="{0535538C-7C3C-4832-8D7B-959DA07CD8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0075" y="580384"/>
            <a:ext cx="8867931" cy="3621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70304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83A10E1-2212-49A8-89E3-100772092232}"/>
              </a:ext>
            </a:extLst>
          </p:cNvPr>
          <p:cNvSpPr txBox="1"/>
          <p:nvPr/>
        </p:nvSpPr>
        <p:spPr>
          <a:xfrm>
            <a:off x="3288322" y="706260"/>
            <a:ext cx="6573129" cy="374077"/>
          </a:xfrm>
          <a:prstGeom prst="rect">
            <a:avLst/>
          </a:prstGeom>
          <a:noFill/>
        </p:spPr>
        <p:txBody>
          <a:bodyPr wrap="square">
            <a:spAutoFit/>
          </a:bodyPr>
          <a:lstStyle/>
          <a:p>
            <a:pPr>
              <a:lnSpc>
                <a:spcPct val="107000"/>
              </a:lnSpc>
              <a:spcAft>
                <a:spcPts val="800"/>
              </a:spcAft>
            </a:pPr>
            <a:r>
              <a:rPr lang="en-GB" sz="1800" b="1" dirty="0">
                <a:solidFill>
                  <a:schemeClr val="tx2">
                    <a:lumMod val="90000"/>
                    <a:lumOff val="10000"/>
                  </a:schemeClr>
                </a:solidFill>
                <a:effectLst/>
                <a:latin typeface="Rubik" panose="02000604000000020004" pitchFamily="2" charset="-79"/>
                <a:ea typeface="Calibri" panose="020F0502020204030204" pitchFamily="34" charset="0"/>
                <a:cs typeface="Rubik" panose="02000604000000020004" pitchFamily="2" charset="-79"/>
              </a:rPr>
              <a:t>THE STRUCTURE AND THE FUNCTION OF THE BRAIN.</a:t>
            </a:r>
            <a:endParaRPr lang="en-IN" sz="1600" b="1" dirty="0">
              <a:solidFill>
                <a:schemeClr val="tx2">
                  <a:lumMod val="90000"/>
                  <a:lumOff val="10000"/>
                </a:schemeClr>
              </a:solidFill>
              <a:effectLst/>
              <a:latin typeface="Rubik" panose="02000604000000020004" pitchFamily="2" charset="-79"/>
              <a:ea typeface="Calibri" panose="020F0502020204030204" pitchFamily="34" charset="0"/>
              <a:cs typeface="Rubik" panose="02000604000000020004" pitchFamily="2" charset="-79"/>
            </a:endParaRPr>
          </a:p>
        </p:txBody>
      </p:sp>
      <p:sp>
        <p:nvSpPr>
          <p:cNvPr id="5" name="TextBox 4">
            <a:extLst>
              <a:ext uri="{FF2B5EF4-FFF2-40B4-BE49-F238E27FC236}">
                <a16:creationId xmlns:a16="http://schemas.microsoft.com/office/drawing/2014/main" id="{90609327-DA31-4B07-A08A-F30BDEF2003D}"/>
              </a:ext>
            </a:extLst>
          </p:cNvPr>
          <p:cNvSpPr txBox="1"/>
          <p:nvPr/>
        </p:nvSpPr>
        <p:spPr>
          <a:xfrm>
            <a:off x="337626" y="1576705"/>
            <a:ext cx="7948246" cy="5199308"/>
          </a:xfrm>
          <a:prstGeom prst="rect">
            <a:avLst/>
          </a:prstGeom>
          <a:noFill/>
        </p:spPr>
        <p:txBody>
          <a:bodyPr wrap="square">
            <a:spAutoFit/>
          </a:bodyPr>
          <a:lstStyle/>
          <a:p>
            <a:pPr>
              <a:lnSpc>
                <a:spcPct val="107000"/>
              </a:lnSpc>
              <a:spcAft>
                <a:spcPts val="800"/>
              </a:spcAft>
            </a:pPr>
            <a:r>
              <a:rPr lang="en-GB" sz="2000" dirty="0">
                <a:effectLst/>
                <a:ea typeface="Calibri" panose="020F0502020204030204" pitchFamily="34" charset="0"/>
                <a:cs typeface="Times New Roman" panose="02020603050405020304" pitchFamily="18" charset="0"/>
              </a:rPr>
              <a:t>Several neuroimaging studies have shown that Sahaja Yoga Meditation is associated with changes in the structure and the function of the brain.</a:t>
            </a:r>
            <a:endParaRPr lang="en-IN" sz="2000" dirty="0">
              <a:effectLst/>
              <a:ea typeface="Calibri" panose="020F0502020204030204" pitchFamily="34" charset="0"/>
              <a:cs typeface="Times New Roman" panose="02020603050405020304" pitchFamily="18" charset="0"/>
            </a:endParaRPr>
          </a:p>
          <a:p>
            <a:pPr>
              <a:lnSpc>
                <a:spcPct val="107000"/>
              </a:lnSpc>
              <a:spcAft>
                <a:spcPts val="800"/>
              </a:spcAft>
            </a:pPr>
            <a:r>
              <a:rPr lang="en-GB" sz="2000" dirty="0">
                <a:effectLst/>
                <a:ea typeface="Calibri" panose="020F0502020204030204" pitchFamily="34" charset="0"/>
                <a:cs typeface="Times New Roman" panose="02020603050405020304" pitchFamily="18" charset="0"/>
              </a:rPr>
              <a:t> </a:t>
            </a:r>
            <a:endParaRPr lang="en-IN" sz="2000" dirty="0">
              <a:effectLst/>
              <a:ea typeface="Calibri" panose="020F0502020204030204" pitchFamily="34" charset="0"/>
              <a:cs typeface="Times New Roman" panose="02020603050405020304" pitchFamily="18" charset="0"/>
            </a:endParaRPr>
          </a:p>
          <a:p>
            <a:pPr>
              <a:lnSpc>
                <a:spcPct val="107000"/>
              </a:lnSpc>
              <a:spcAft>
                <a:spcPts val="800"/>
              </a:spcAft>
            </a:pPr>
            <a:r>
              <a:rPr lang="en-GB" sz="2000" b="1" dirty="0">
                <a:effectLst/>
                <a:ea typeface="Calibri" panose="020F0502020204030204" pitchFamily="34" charset="0"/>
                <a:cs typeface="Times New Roman" panose="02020603050405020304" pitchFamily="18" charset="0"/>
              </a:rPr>
              <a:t>The structural MRI study of Brain</a:t>
            </a:r>
          </a:p>
          <a:p>
            <a:pPr>
              <a:lnSpc>
                <a:spcPct val="107000"/>
              </a:lnSpc>
              <a:spcAft>
                <a:spcPts val="800"/>
              </a:spcAft>
            </a:pPr>
            <a:r>
              <a:rPr lang="en-GB" sz="2000" dirty="0">
                <a:effectLst/>
                <a:ea typeface="Calibri" panose="020F0502020204030204" pitchFamily="34" charset="0"/>
                <a:cs typeface="Times New Roman" panose="02020603050405020304" pitchFamily="18" charset="0"/>
              </a:rPr>
              <a:t>A structural MRI study conducted at La Laguna University, Spain in collaboration with King’s College London, UK, showed that 23 adult long-term practitioners of SYM who had been meditating between 5 and 28 years compared to 23 healthy volunteers that were matched on age, gender, education level, height, and weight, had </a:t>
            </a:r>
            <a:r>
              <a:rPr lang="en-GB" sz="2000" b="1" dirty="0">
                <a:solidFill>
                  <a:schemeClr val="accent4">
                    <a:lumMod val="75000"/>
                  </a:schemeClr>
                </a:solidFill>
                <a:effectLst/>
                <a:ea typeface="Calibri" panose="020F0502020204030204" pitchFamily="34" charset="0"/>
                <a:cs typeface="Times New Roman" panose="02020603050405020304" pitchFamily="18" charset="0"/>
              </a:rPr>
              <a:t>overall 7% more grey matter volume </a:t>
            </a:r>
            <a:r>
              <a:rPr lang="en-GB" sz="2000" dirty="0">
                <a:effectLst/>
                <a:ea typeface="Calibri" panose="020F0502020204030204" pitchFamily="34" charset="0"/>
                <a:cs typeface="Times New Roman" panose="02020603050405020304" pitchFamily="18" charset="0"/>
              </a:rPr>
              <a:t>(Hernandez et al., 2016). </a:t>
            </a:r>
          </a:p>
          <a:p>
            <a:pPr>
              <a:lnSpc>
                <a:spcPct val="107000"/>
              </a:lnSpc>
              <a:spcAft>
                <a:spcPts val="800"/>
              </a:spcAft>
            </a:pPr>
            <a:r>
              <a:rPr lang="en-GB" sz="2000" dirty="0">
                <a:effectLst/>
                <a:ea typeface="Calibri" panose="020F0502020204030204" pitchFamily="34" charset="0"/>
                <a:cs typeface="Times New Roman" panose="02020603050405020304" pitchFamily="18" charset="0"/>
              </a:rPr>
              <a:t>Meditators had 7% more grey matter than non-Meditators overall. Grey matter typically decreases with age and larger grey matter is associated with better brain functioning.</a:t>
            </a:r>
            <a:endParaRPr lang="en-IN" sz="2000" dirty="0">
              <a:effectLst/>
              <a:ea typeface="Calibri" panose="020F0502020204030204" pitchFamily="34" charset="0"/>
              <a:cs typeface="Times New Roman" panose="02020603050405020304" pitchFamily="18" charset="0"/>
            </a:endParaRPr>
          </a:p>
          <a:p>
            <a:pPr>
              <a:lnSpc>
                <a:spcPct val="107000"/>
              </a:lnSpc>
              <a:spcAft>
                <a:spcPts val="800"/>
              </a:spcAft>
            </a:pPr>
            <a:endParaRPr lang="en-IN" sz="2000" dirty="0">
              <a:effectLst/>
              <a:ea typeface="Calibri" panose="020F0502020204030204" pitchFamily="34" charset="0"/>
              <a:cs typeface="Times New Roman" panose="02020603050405020304" pitchFamily="18" charset="0"/>
            </a:endParaRPr>
          </a:p>
        </p:txBody>
      </p:sp>
      <p:pic>
        <p:nvPicPr>
          <p:cNvPr id="6" name="Picture 5" descr="A close up of text on a white background&#10;&#10;Description automatically generated">
            <a:extLst>
              <a:ext uri="{FF2B5EF4-FFF2-40B4-BE49-F238E27FC236}">
                <a16:creationId xmlns:a16="http://schemas.microsoft.com/office/drawing/2014/main" id="{7EB5F0F4-6C58-4C53-BF1C-59B0A75E0A6B}"/>
              </a:ext>
            </a:extLst>
          </p:cNvPr>
          <p:cNvPicPr/>
          <p:nvPr/>
        </p:nvPicPr>
        <p:blipFill>
          <a:blip r:embed="rId2" cstate="print">
            <a:extLst>
              <a:ext uri="{BEBA8EAE-BF5A-486C-A8C5-ECC9F3942E4B}">
                <a14:imgProps xmlns:a14="http://schemas.microsoft.com/office/drawing/2010/main">
                  <a14:imgLayer r:embed="rId3">
                    <a14:imgEffect>
                      <a14:brightnessContrast bright="-3000" contrast="-33000"/>
                    </a14:imgEffect>
                  </a14:imgLayer>
                </a14:imgProps>
              </a:ext>
              <a:ext uri="{28A0092B-C50C-407E-A947-70E740481C1C}">
                <a14:useLocalDpi xmlns:a14="http://schemas.microsoft.com/office/drawing/2010/main" val="0"/>
              </a:ext>
            </a:extLst>
          </a:blip>
          <a:stretch>
            <a:fillRect/>
          </a:stretch>
        </p:blipFill>
        <p:spPr>
          <a:xfrm>
            <a:off x="8285872" y="1576705"/>
            <a:ext cx="3568502" cy="4575035"/>
          </a:xfrm>
          <a:prstGeom prst="rect">
            <a:avLst/>
          </a:prstGeom>
          <a:effectLst/>
        </p:spPr>
      </p:pic>
    </p:spTree>
    <p:extLst>
      <p:ext uri="{BB962C8B-B14F-4D97-AF65-F5344CB8AC3E}">
        <p14:creationId xmlns:p14="http://schemas.microsoft.com/office/powerpoint/2010/main" val="9973972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4B020F4-5A40-4F49-ADFF-FE2534AD0BFC}"/>
              </a:ext>
            </a:extLst>
          </p:cNvPr>
          <p:cNvSpPr txBox="1"/>
          <p:nvPr/>
        </p:nvSpPr>
        <p:spPr>
          <a:xfrm>
            <a:off x="309489" y="793667"/>
            <a:ext cx="11352628" cy="1264642"/>
          </a:xfrm>
          <a:prstGeom prst="rect">
            <a:avLst/>
          </a:prstGeom>
          <a:noFill/>
        </p:spPr>
        <p:txBody>
          <a:bodyPr wrap="square">
            <a:spAutoFit/>
          </a:bodyPr>
          <a:lstStyle/>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brain regions that were particularly larger in Meditators were mostly in the right hemisphere and included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areas of body self-awareness and emotion control </a:t>
            </a:r>
            <a:r>
              <a:rPr lang="en-GB" sz="1800" dirty="0">
                <a:effectLst/>
                <a:latin typeface="Calibri" panose="020F0502020204030204" pitchFamily="34" charset="0"/>
                <a:ea typeface="Calibri" panose="020F0502020204030204" pitchFamily="34" charset="0"/>
                <a:cs typeface="Times New Roman" panose="02020603050405020304" pitchFamily="18" charset="0"/>
              </a:rPr>
              <a:t>(insula and ventromedial orbitofrontal cortex, respectively), and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areas of empathy and social and emotional processes </a:t>
            </a:r>
            <a:r>
              <a:rPr lang="en-GB" sz="1800" dirty="0">
                <a:effectLst/>
                <a:latin typeface="Calibri" panose="020F0502020204030204" pitchFamily="34" charset="0"/>
                <a:ea typeface="Calibri" panose="020F0502020204030204" pitchFamily="34" charset="0"/>
                <a:cs typeface="Times New Roman" panose="02020603050405020304" pitchFamily="18" charset="0"/>
              </a:rPr>
              <a:t>(inferior temporal lobe). Other regions that were enlarged were left inferior frontal cortex and insula which are areas that are crucial for concentration and inhibitory control.</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picture containing object&#10;&#10;Description automatically generated">
            <a:extLst>
              <a:ext uri="{FF2B5EF4-FFF2-40B4-BE49-F238E27FC236}">
                <a16:creationId xmlns:a16="http://schemas.microsoft.com/office/drawing/2014/main" id="{B510A1E1-2150-4F7C-8F04-3699BCE5A4C7}"/>
              </a:ext>
            </a:extLst>
          </p:cNvPr>
          <p:cNvPicPr/>
          <p:nvPr/>
        </p:nvPicPr>
        <p:blipFill>
          <a:blip r:embed="rId2">
            <a:extLst>
              <a:ext uri="{28A0092B-C50C-407E-A947-70E740481C1C}">
                <a14:useLocalDpi xmlns:a14="http://schemas.microsoft.com/office/drawing/2010/main" val="0"/>
              </a:ext>
            </a:extLst>
          </a:blip>
          <a:stretch>
            <a:fillRect/>
          </a:stretch>
        </p:blipFill>
        <p:spPr>
          <a:xfrm>
            <a:off x="211015" y="2528601"/>
            <a:ext cx="7259052" cy="2027482"/>
          </a:xfrm>
          <a:prstGeom prst="rect">
            <a:avLst/>
          </a:prstGeom>
        </p:spPr>
      </p:pic>
      <p:sp>
        <p:nvSpPr>
          <p:cNvPr id="6" name="TextBox 5">
            <a:extLst>
              <a:ext uri="{FF2B5EF4-FFF2-40B4-BE49-F238E27FC236}">
                <a16:creationId xmlns:a16="http://schemas.microsoft.com/office/drawing/2014/main" id="{C1C88B5A-790F-4CBD-A5E6-B34CDB6DADA7}"/>
              </a:ext>
            </a:extLst>
          </p:cNvPr>
          <p:cNvSpPr txBox="1"/>
          <p:nvPr/>
        </p:nvSpPr>
        <p:spPr>
          <a:xfrm>
            <a:off x="7667015" y="2414180"/>
            <a:ext cx="4313970" cy="2256323"/>
          </a:xfrm>
          <a:prstGeom prst="rect">
            <a:avLst/>
          </a:prstGeom>
          <a:noFill/>
        </p:spPr>
        <p:txBody>
          <a:bodyPr wrap="square">
            <a:spAutoFit/>
          </a:bodyPr>
          <a:lstStyle/>
          <a:p>
            <a:pPr algn="just">
              <a:lnSpc>
                <a:spcPct val="107000"/>
              </a:lnSpc>
              <a:spcAft>
                <a:spcPts val="800"/>
              </a:spcAft>
            </a:pPr>
            <a:r>
              <a:rPr lang="en-GB" sz="1800" b="1" dirty="0">
                <a:solidFill>
                  <a:srgbClr val="315F29"/>
                </a:solidFill>
                <a:effectLst/>
                <a:ea typeface="Calibri" panose="020F0502020204030204" pitchFamily="34" charset="0"/>
                <a:cs typeface="Times New Roman" panose="02020603050405020304" pitchFamily="18" charset="0"/>
              </a:rPr>
              <a:t>Areas that were larger in Meditators than in non-Meditators:</a:t>
            </a:r>
            <a:endParaRPr lang="en-IN" sz="1800" b="1" dirty="0">
              <a:solidFill>
                <a:srgbClr val="315F29"/>
              </a:solidFill>
              <a:effectLst/>
              <a:ea typeface="Calibri" panose="020F0502020204030204" pitchFamily="34" charset="0"/>
              <a:cs typeface="Times New Roman" panose="02020603050405020304" pitchFamily="18" charset="0"/>
            </a:endParaRPr>
          </a:p>
          <a:p>
            <a:pPr marL="342900" lvl="0" indent="-342900" algn="just">
              <a:lnSpc>
                <a:spcPct val="107000"/>
              </a:lnSpc>
              <a:buFont typeface="+mj-lt"/>
              <a:buAutoNum type="alphaUcPeriod"/>
            </a:pPr>
            <a:r>
              <a:rPr lang="en-GB" sz="1800" b="1" dirty="0">
                <a:solidFill>
                  <a:srgbClr val="315F29"/>
                </a:solidFill>
                <a:effectLst/>
                <a:ea typeface="Calibri" panose="020F0502020204030204" pitchFamily="34" charset="0"/>
                <a:cs typeface="Times New Roman" panose="02020603050405020304" pitchFamily="18" charset="0"/>
              </a:rPr>
              <a:t>The right insula/ventromedial frontal cortex (emotion control)</a:t>
            </a:r>
            <a:endParaRPr lang="en-IN" sz="1800" b="1" dirty="0">
              <a:solidFill>
                <a:srgbClr val="315F29"/>
              </a:solidFill>
              <a:effectLst/>
              <a:ea typeface="Calibri" panose="020F0502020204030204" pitchFamily="34" charset="0"/>
              <a:cs typeface="Times New Roman" panose="02020603050405020304" pitchFamily="18" charset="0"/>
            </a:endParaRPr>
          </a:p>
          <a:p>
            <a:pPr marL="342900" lvl="0" indent="-342900" algn="just">
              <a:lnSpc>
                <a:spcPct val="107000"/>
              </a:lnSpc>
              <a:buFont typeface="+mj-lt"/>
              <a:buAutoNum type="alphaUcPeriod"/>
            </a:pPr>
            <a:r>
              <a:rPr lang="en-GB" sz="1800" b="1" dirty="0">
                <a:solidFill>
                  <a:srgbClr val="315F29"/>
                </a:solidFill>
                <a:effectLst/>
                <a:ea typeface="Calibri" panose="020F0502020204030204" pitchFamily="34" charset="0"/>
                <a:cs typeface="Times New Roman" panose="02020603050405020304" pitchFamily="18" charset="0"/>
              </a:rPr>
              <a:t>The right inferior temporal lobe (empathy)</a:t>
            </a:r>
            <a:endParaRPr lang="en-IN" sz="1800" b="1" dirty="0">
              <a:solidFill>
                <a:srgbClr val="315F29"/>
              </a:solidFill>
              <a:effectLst/>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lphaUcPeriod"/>
            </a:pPr>
            <a:r>
              <a:rPr lang="en-GB" sz="1800" b="1" dirty="0">
                <a:solidFill>
                  <a:srgbClr val="315F29"/>
                </a:solidFill>
                <a:effectLst/>
                <a:ea typeface="Calibri" panose="020F0502020204030204" pitchFamily="34" charset="0"/>
                <a:cs typeface="Times New Roman" panose="02020603050405020304" pitchFamily="18" charset="0"/>
              </a:rPr>
              <a:t>The right parietal lobe (attention)</a:t>
            </a:r>
            <a:endParaRPr lang="en-IN" sz="1800" b="1" dirty="0">
              <a:solidFill>
                <a:srgbClr val="315F29"/>
              </a:solidFill>
              <a:effectLst/>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4B612BA8-9F37-434F-A24C-7ECA07FD277A}"/>
              </a:ext>
            </a:extLst>
          </p:cNvPr>
          <p:cNvPicPr/>
          <p:nvPr/>
        </p:nvPicPr>
        <p:blipFill>
          <a:blip r:embed="rId3">
            <a:extLst>
              <a:ext uri="{28A0092B-C50C-407E-A947-70E740481C1C}">
                <a14:useLocalDpi xmlns:a14="http://schemas.microsoft.com/office/drawing/2010/main" val="0"/>
              </a:ext>
            </a:extLst>
          </a:blip>
          <a:stretch>
            <a:fillRect/>
          </a:stretch>
        </p:blipFill>
        <p:spPr>
          <a:xfrm>
            <a:off x="309489" y="4872160"/>
            <a:ext cx="4191000" cy="1812290"/>
          </a:xfrm>
          <a:prstGeom prst="rect">
            <a:avLst/>
          </a:prstGeom>
        </p:spPr>
      </p:pic>
      <p:sp>
        <p:nvSpPr>
          <p:cNvPr id="9" name="TextBox 8">
            <a:extLst>
              <a:ext uri="{FF2B5EF4-FFF2-40B4-BE49-F238E27FC236}">
                <a16:creationId xmlns:a16="http://schemas.microsoft.com/office/drawing/2014/main" id="{5FCF2A56-E37E-4C25-93E6-8B718A5B61D3}"/>
              </a:ext>
            </a:extLst>
          </p:cNvPr>
          <p:cNvSpPr txBox="1"/>
          <p:nvPr/>
        </p:nvSpPr>
        <p:spPr>
          <a:xfrm>
            <a:off x="4821701" y="6012535"/>
            <a:ext cx="6098344" cy="671915"/>
          </a:xfrm>
          <a:prstGeom prst="rect">
            <a:avLst/>
          </a:prstGeom>
          <a:noFill/>
        </p:spPr>
        <p:txBody>
          <a:bodyPr wrap="square">
            <a:spAutoFit/>
          </a:bodyPr>
          <a:lstStyle/>
          <a:p>
            <a:pPr marL="342900" lvl="0" indent="-342900" algn="just">
              <a:lnSpc>
                <a:spcPct val="107000"/>
              </a:lnSpc>
              <a:buFont typeface="+mj-lt"/>
              <a:buAutoNum type="alphaUcPeriod"/>
            </a:pPr>
            <a:r>
              <a:rPr lang="en-GB" sz="1800" b="1" dirty="0">
                <a:effectLst/>
                <a:ea typeface="Calibri" panose="020F0502020204030204" pitchFamily="34" charset="0"/>
                <a:cs typeface="Times New Roman" panose="02020603050405020304" pitchFamily="18" charset="0"/>
              </a:rPr>
              <a:t>Left inferior frontal lobe (attention; self-control)</a:t>
            </a:r>
            <a:endParaRPr lang="en-IN" sz="1800" b="1" dirty="0">
              <a:effectLst/>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lphaUcPeriod"/>
            </a:pPr>
            <a:r>
              <a:rPr lang="en-GB" sz="1800" b="1" dirty="0">
                <a:effectLst/>
                <a:ea typeface="Calibri" panose="020F0502020204030204" pitchFamily="34" charset="0"/>
                <a:cs typeface="Times New Roman" panose="02020603050405020304" pitchFamily="18" charset="0"/>
              </a:rPr>
              <a:t>Left insula (self-awareness)</a:t>
            </a:r>
            <a:endParaRPr lang="en-IN" sz="1800" b="1"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503516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FB81CA-EA37-4DD6-A11C-706A1EE46267}"/>
              </a:ext>
            </a:extLst>
          </p:cNvPr>
          <p:cNvSpPr txBox="1"/>
          <p:nvPr/>
        </p:nvSpPr>
        <p:spPr>
          <a:xfrm>
            <a:off x="548639" y="764856"/>
            <a:ext cx="11380763" cy="4040465"/>
          </a:xfrm>
          <a:prstGeom prst="rect">
            <a:avLst/>
          </a:prstGeom>
          <a:noFill/>
        </p:spPr>
        <p:txBody>
          <a:bodyPr wrap="square">
            <a:spAutoFit/>
          </a:bodyPr>
          <a:lstStyle/>
          <a:p>
            <a:pPr algn="just">
              <a:lnSpc>
                <a:spcPct val="107000"/>
              </a:lnSpc>
              <a:spcAft>
                <a:spcPts val="800"/>
              </a:spcAft>
            </a:pPr>
            <a:r>
              <a:rPr lang="en-GB" sz="1800" dirty="0">
                <a:effectLst/>
                <a:ea typeface="Calibri" panose="020F0502020204030204" pitchFamily="34" charset="0"/>
                <a:cs typeface="Times New Roman" panose="02020603050405020304" pitchFamily="18" charset="0"/>
              </a:rPr>
              <a:t>The larger volumes in these regions is likely a neuroplastic effect due to the long-term training of enhanced self-awareness, alertness and attention during Meditation practice. </a:t>
            </a:r>
            <a:r>
              <a:rPr lang="en-GB" sz="1800" b="1" dirty="0">
                <a:solidFill>
                  <a:schemeClr val="accent4">
                    <a:lumMod val="75000"/>
                  </a:schemeClr>
                </a:solidFill>
                <a:effectLst/>
                <a:ea typeface="Calibri" panose="020F0502020204030204" pitchFamily="34" charset="0"/>
                <a:cs typeface="Times New Roman" panose="02020603050405020304" pitchFamily="18" charset="0"/>
              </a:rPr>
              <a:t>Larger structure of the insula has been associated with better emotional intelligence, better self-acceptance and is a predictor of good health. </a:t>
            </a:r>
          </a:p>
          <a:p>
            <a:pPr algn="just">
              <a:lnSpc>
                <a:spcPct val="107000"/>
              </a:lnSpc>
              <a:spcAft>
                <a:spcPts val="800"/>
              </a:spcAft>
            </a:pPr>
            <a:r>
              <a:rPr lang="en-GB" sz="1800" dirty="0">
                <a:effectLst/>
                <a:ea typeface="Calibri" panose="020F0502020204030204" pitchFamily="34" charset="0"/>
                <a:cs typeface="Times New Roman" panose="02020603050405020304" pitchFamily="18" charset="0"/>
              </a:rPr>
              <a:t>The ventromedial orbitofrontal cortex is a key region of emotion regulation, in particular of control of negative emotions. Given that meditation is associated with feelings of happiness, greater emotional detachment and a detached witness state, it is likely that </a:t>
            </a:r>
            <a:r>
              <a:rPr lang="en-GB" sz="1800" b="1" dirty="0">
                <a:solidFill>
                  <a:schemeClr val="accent4">
                    <a:lumMod val="75000"/>
                  </a:schemeClr>
                </a:solidFill>
                <a:effectLst/>
                <a:ea typeface="Calibri" panose="020F0502020204030204" pitchFamily="34" charset="0"/>
                <a:cs typeface="Times New Roman" panose="02020603050405020304" pitchFamily="18" charset="0"/>
              </a:rPr>
              <a:t>the long-term practice of Meditation leads to better control of emotions and in particular of negative emotions.</a:t>
            </a:r>
            <a:endParaRPr lang="en-IN" sz="1800" b="1" dirty="0">
              <a:solidFill>
                <a:schemeClr val="accent4">
                  <a:lumMod val="75000"/>
                </a:schemeClr>
              </a:solidFill>
              <a:effectLst/>
              <a:ea typeface="Calibri" panose="020F0502020204030204" pitchFamily="34" charset="0"/>
              <a:cs typeface="Times New Roman" panose="02020603050405020304" pitchFamily="18" charset="0"/>
            </a:endParaRPr>
          </a:p>
          <a:p>
            <a:pPr algn="just">
              <a:lnSpc>
                <a:spcPct val="107000"/>
              </a:lnSpc>
              <a:spcAft>
                <a:spcPts val="800"/>
              </a:spcAft>
            </a:pPr>
            <a:r>
              <a:rPr lang="en-GB" sz="2400" b="1" dirty="0">
                <a:effectLst/>
                <a:ea typeface="Calibri" panose="020F0502020204030204" pitchFamily="34" charset="0"/>
                <a:cs typeface="Times New Roman" panose="02020603050405020304" pitchFamily="18" charset="0"/>
              </a:rPr>
              <a:t>Grey matter decreases with age due to the normal ageing process. </a:t>
            </a:r>
          </a:p>
          <a:p>
            <a:pPr algn="just">
              <a:lnSpc>
                <a:spcPct val="107000"/>
              </a:lnSpc>
              <a:spcAft>
                <a:spcPts val="800"/>
              </a:spcAft>
            </a:pPr>
            <a:r>
              <a:rPr lang="en-GB" sz="1800" dirty="0">
                <a:effectLst/>
                <a:ea typeface="Calibri" panose="020F0502020204030204" pitchFamily="34" charset="0"/>
                <a:cs typeface="Times New Roman" panose="02020603050405020304" pitchFamily="18" charset="0"/>
              </a:rPr>
              <a:t>Larger grey matter overall in Meditators relative to non-Meditators hence suggests that there is a delay in the normal ageing process of grey matter loss due to Meditation. The larger grey matter furthermore is in regions that are typically activated during Meditation such as regions of attention, emotional self-control, bodily self-awareness and feelings of compassion and empathy.</a:t>
            </a:r>
            <a:endParaRPr lang="en-IN" sz="1800" dirty="0">
              <a:effectLst/>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CA3DD74B-44B7-4CE0-BCD0-91DE7B2AD53E}"/>
              </a:ext>
            </a:extLst>
          </p:cNvPr>
          <p:cNvSpPr txBox="1"/>
          <p:nvPr/>
        </p:nvSpPr>
        <p:spPr>
          <a:xfrm>
            <a:off x="548638" y="5044472"/>
            <a:ext cx="11380763" cy="1670394"/>
          </a:xfrm>
          <a:prstGeom prst="rect">
            <a:avLst/>
          </a:prstGeom>
          <a:noFill/>
        </p:spPr>
        <p:txBody>
          <a:bodyPr wrap="square">
            <a:spAutoFit/>
          </a:bodyPr>
          <a:lstStyle/>
          <a:p>
            <a:pPr>
              <a:lnSpc>
                <a:spcPct val="107000"/>
              </a:lnSpc>
              <a:spcAft>
                <a:spcPts val="800"/>
              </a:spcAft>
            </a:pPr>
            <a:r>
              <a:rPr lang="en-GB" sz="14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References:</a:t>
            </a:r>
            <a:endParaRPr lang="en-IN" sz="14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400" dirty="0">
                <a:solidFill>
                  <a:srgbClr val="0070C0"/>
                </a:solidFill>
                <a:effectLst/>
                <a:latin typeface="Kings Caslon Display"/>
                <a:ea typeface="Calibri" panose="020F0502020204030204" pitchFamily="34" charset="0"/>
                <a:cs typeface="Times New Roman" panose="02020603050405020304" pitchFamily="18" charset="0"/>
              </a:rPr>
              <a:t>Hernandez, SE, Suero J, Barroso A, Rubia, K</a:t>
            </a:r>
            <a:r>
              <a:rPr lang="en-GB" sz="1400" b="1" dirty="0">
                <a:solidFill>
                  <a:srgbClr val="0070C0"/>
                </a:solidFill>
                <a:effectLst/>
                <a:latin typeface="Kings Caslon Display"/>
                <a:ea typeface="Calibri" panose="020F0502020204030204" pitchFamily="34" charset="0"/>
                <a:cs typeface="Times New Roman" panose="02020603050405020304" pitchFamily="18" charset="0"/>
              </a:rPr>
              <a:t> </a:t>
            </a:r>
            <a:r>
              <a:rPr lang="en-GB" sz="1400" dirty="0">
                <a:solidFill>
                  <a:srgbClr val="0070C0"/>
                </a:solidFill>
                <a:effectLst/>
                <a:latin typeface="Kings Caslon Display"/>
                <a:ea typeface="Calibri" panose="020F0502020204030204" pitchFamily="34" charset="0"/>
                <a:cs typeface="Times New Roman" panose="02020603050405020304" pitchFamily="18" charset="0"/>
              </a:rPr>
              <a:t>(2016) A voxel-based morphometry study on brain structural changes associated with long-term Sahaja Yoga Meditation. </a:t>
            </a:r>
            <a:r>
              <a:rPr lang="en-GB" sz="1400" i="1" dirty="0">
                <a:solidFill>
                  <a:srgbClr val="0070C0"/>
                </a:solidFill>
                <a:effectLst/>
                <a:latin typeface="Kings Caslon Display"/>
                <a:ea typeface="Calibri" panose="020F0502020204030204" pitchFamily="34" charset="0"/>
                <a:cs typeface="Times New Roman" panose="02020603050405020304" pitchFamily="18" charset="0"/>
              </a:rPr>
              <a:t>PLOS ONE,</a:t>
            </a:r>
            <a:r>
              <a:rPr lang="en-GB" sz="1400" dirty="0">
                <a:solidFill>
                  <a:srgbClr val="0070C0"/>
                </a:solidFill>
                <a:effectLst/>
                <a:latin typeface="Kings Caslon Display"/>
                <a:ea typeface="Calibri" panose="020F0502020204030204" pitchFamily="34" charset="0"/>
                <a:cs typeface="Times New Roman" panose="02020603050405020304" pitchFamily="18" charset="0"/>
              </a:rPr>
              <a:t> </a:t>
            </a:r>
            <a:r>
              <a:rPr lang="en-GB" sz="1400" dirty="0">
                <a:solidFill>
                  <a:srgbClr val="0070C0"/>
                </a:solidFill>
                <a:effectLst/>
                <a:latin typeface="Kings Caslon Display"/>
                <a:ea typeface="Calibri" panose="020F0502020204030204" pitchFamily="34" charset="0"/>
                <a:cs typeface="Arial" panose="020B0604020202020204" pitchFamily="34" charset="0"/>
              </a:rPr>
              <a:t>11(3):e0150757.</a:t>
            </a:r>
            <a:r>
              <a:rPr lang="en-GB" sz="1400" dirty="0">
                <a:solidFill>
                  <a:srgbClr val="0070C0"/>
                </a:solidFill>
                <a:effectLst/>
                <a:latin typeface="Kings Caslon Display"/>
                <a:ea typeface="Calibri" panose="020F0502020204030204" pitchFamily="34" charset="0"/>
                <a:cs typeface="Times New Roman" panose="02020603050405020304" pitchFamily="18" charset="0"/>
              </a:rPr>
              <a:t> </a:t>
            </a:r>
            <a:endParaRPr lang="en-IN" sz="14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400" dirty="0">
                <a:solidFill>
                  <a:srgbClr val="0070C0"/>
                </a:solidFill>
                <a:effectLst/>
                <a:latin typeface="Kings Caslon Display"/>
                <a:ea typeface="Calibri" panose="020F0502020204030204" pitchFamily="34" charset="0"/>
                <a:cs typeface="Times New Roman" panose="02020603050405020304" pitchFamily="18" charset="0"/>
              </a:rPr>
              <a:t>Hernández SE, Barros-Loscertales A, Xiao Y, González-Mora JL, Rubia K. (2018) </a:t>
            </a:r>
            <a:br>
              <a:rPr lang="en-GB" sz="1400" dirty="0">
                <a:solidFill>
                  <a:srgbClr val="0070C0"/>
                </a:solidFill>
                <a:effectLst/>
                <a:latin typeface="Kings Caslon Display"/>
                <a:ea typeface="Calibri" panose="020F0502020204030204" pitchFamily="34" charset="0"/>
                <a:cs typeface="Times New Roman" panose="02020603050405020304" pitchFamily="18" charset="0"/>
              </a:rPr>
            </a:br>
            <a:r>
              <a:rPr lang="en-GB" sz="1400" dirty="0">
                <a:solidFill>
                  <a:srgbClr val="0070C0"/>
                </a:solidFill>
                <a:effectLst/>
                <a:latin typeface="Kings Caslon Display"/>
                <a:ea typeface="Calibri" panose="020F0502020204030204" pitchFamily="34" charset="0"/>
                <a:cs typeface="Times New Roman" panose="02020603050405020304" pitchFamily="18" charset="0"/>
              </a:rPr>
              <a:t>Gray Matter and Functional Connectivity in Anterior Cingulate Cortex are Associated with the State of Mental Silence During Sahaja Yoga Meditation. </a:t>
            </a:r>
            <a:r>
              <a:rPr lang="en-GB" sz="1400" i="1" dirty="0">
                <a:solidFill>
                  <a:srgbClr val="0070C0"/>
                </a:solidFill>
                <a:effectLst/>
                <a:latin typeface="Kings Caslon Display"/>
                <a:ea typeface="Calibri" panose="020F0502020204030204" pitchFamily="34" charset="0"/>
                <a:cs typeface="Times New Roman" panose="02020603050405020304" pitchFamily="18" charset="0"/>
              </a:rPr>
              <a:t>Neuroscience</a:t>
            </a:r>
            <a:r>
              <a:rPr lang="en-GB" sz="1400" dirty="0">
                <a:solidFill>
                  <a:srgbClr val="0070C0"/>
                </a:solidFill>
                <a:effectLst/>
                <a:latin typeface="Kings Caslon Display"/>
                <a:ea typeface="Calibri" panose="020F0502020204030204" pitchFamily="34" charset="0"/>
                <a:cs typeface="Times New Roman" panose="02020603050405020304" pitchFamily="18" charset="0"/>
              </a:rPr>
              <a:t> 371:395-406</a:t>
            </a:r>
            <a:endParaRPr lang="en-IN" sz="14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865089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2B122B-0D7B-4341-9A48-CB21F0A8C966}"/>
              </a:ext>
            </a:extLst>
          </p:cNvPr>
          <p:cNvSpPr txBox="1"/>
          <p:nvPr/>
        </p:nvSpPr>
        <p:spPr>
          <a:xfrm>
            <a:off x="483432" y="662277"/>
            <a:ext cx="7761157" cy="461665"/>
          </a:xfrm>
          <a:prstGeom prst="rect">
            <a:avLst/>
          </a:prstGeom>
          <a:noFill/>
        </p:spPr>
        <p:txBody>
          <a:bodyPr wrap="square">
            <a:spAutoFit/>
          </a:bodyPr>
          <a:lstStyle/>
          <a:p>
            <a:r>
              <a:rPr lang="en-IN" sz="2400" b="1" dirty="0">
                <a:solidFill>
                  <a:schemeClr val="accent3">
                    <a:lumMod val="75000"/>
                  </a:schemeClr>
                </a:solidFill>
                <a:latin typeface="Arial" panose="020B0604020202020204" pitchFamily="34" charset="0"/>
                <a:cs typeface="Arial" panose="020B0604020202020204" pitchFamily="34" charset="0"/>
              </a:rPr>
              <a:t>Sahaja Yoga Meditation and Neurochemistry</a:t>
            </a:r>
          </a:p>
        </p:txBody>
      </p:sp>
      <p:sp>
        <p:nvSpPr>
          <p:cNvPr id="5" name="TextBox 4">
            <a:extLst>
              <a:ext uri="{FF2B5EF4-FFF2-40B4-BE49-F238E27FC236}">
                <a16:creationId xmlns:a16="http://schemas.microsoft.com/office/drawing/2014/main" id="{AE40383E-36E8-4669-9116-B605E418EC68}"/>
              </a:ext>
            </a:extLst>
          </p:cNvPr>
          <p:cNvSpPr txBox="1"/>
          <p:nvPr/>
        </p:nvSpPr>
        <p:spPr>
          <a:xfrm>
            <a:off x="483432" y="1305341"/>
            <a:ext cx="7125367" cy="5078313"/>
          </a:xfrm>
          <a:prstGeom prst="rect">
            <a:avLst/>
          </a:prstGeom>
          <a:noFill/>
        </p:spPr>
        <p:txBody>
          <a:bodyPr wrap="square">
            <a:spAutoFit/>
          </a:bodyPr>
          <a:lstStyle/>
          <a:p>
            <a:r>
              <a:rPr lang="en-IN" dirty="0"/>
              <a:t>There is evidence that meditation experiences are related to limbic brain activation. Several studies have shown changes in </a:t>
            </a:r>
            <a:r>
              <a:rPr lang="en-IN" b="1" dirty="0">
                <a:solidFill>
                  <a:schemeClr val="accent3">
                    <a:lumMod val="75000"/>
                  </a:schemeClr>
                </a:solidFill>
              </a:rPr>
              <a:t>neurochemicals</a:t>
            </a:r>
            <a:r>
              <a:rPr lang="en-IN" dirty="0"/>
              <a:t> that are released by limbic brain regions and mediate positive emotions.</a:t>
            </a:r>
          </a:p>
          <a:p>
            <a:endParaRPr lang="en-IN" dirty="0"/>
          </a:p>
          <a:p>
            <a:r>
              <a:rPr lang="en-IN" dirty="0"/>
              <a:t>A study conducted by </a:t>
            </a:r>
            <a:r>
              <a:rPr lang="en-IN" b="1" dirty="0">
                <a:solidFill>
                  <a:schemeClr val="accent3">
                    <a:lumMod val="75000"/>
                  </a:schemeClr>
                </a:solidFill>
              </a:rPr>
              <a:t>Prof Ram Mishra at the McMaster's University, in Toronto (Mishra et al., 1993)</a:t>
            </a:r>
            <a:r>
              <a:rPr lang="en-IN" dirty="0"/>
              <a:t>, showed that Sahaja Yoga Meditation compared to rest elicited a significant increase of 70% in </a:t>
            </a:r>
            <a:r>
              <a:rPr lang="en-IN" b="1" dirty="0">
                <a:solidFill>
                  <a:schemeClr val="accent3">
                    <a:lumMod val="75000"/>
                  </a:schemeClr>
                </a:solidFill>
              </a:rPr>
              <a:t>beta-endorphins </a:t>
            </a:r>
            <a:r>
              <a:rPr lang="en-IN" dirty="0"/>
              <a:t>as measured in the blood in males.</a:t>
            </a:r>
          </a:p>
          <a:p>
            <a:endParaRPr lang="en-IN" dirty="0"/>
          </a:p>
          <a:p>
            <a:r>
              <a:rPr lang="en-IN" dirty="0"/>
              <a:t>Beta-endorphins are neuro-hormones, endogenous opioids that are released from the </a:t>
            </a:r>
            <a:r>
              <a:rPr lang="en-IN" b="1" dirty="0">
                <a:solidFill>
                  <a:schemeClr val="accent3">
                    <a:lumMod val="75000"/>
                  </a:schemeClr>
                </a:solidFill>
              </a:rPr>
              <a:t>pituitary gland in the hypothalamus and have been associated to feelings of positive affect such as happiness and euphoria.</a:t>
            </a:r>
          </a:p>
          <a:p>
            <a:endParaRPr lang="en-IN" dirty="0"/>
          </a:p>
          <a:p>
            <a:r>
              <a:rPr lang="en-IN" dirty="0"/>
              <a:t>They are also released during high performance sports and when people are in love. They are thought to </a:t>
            </a:r>
            <a:r>
              <a:rPr lang="en-IN" b="1" dirty="0">
                <a:solidFill>
                  <a:schemeClr val="accent3">
                    <a:lumMod val="75000"/>
                  </a:schemeClr>
                </a:solidFill>
              </a:rPr>
              <a:t>play an important role in homeostatic mechanisms, pain reduction and may even affect the immune system.</a:t>
            </a:r>
          </a:p>
          <a:p>
            <a:r>
              <a:rPr lang="en-IN" dirty="0"/>
              <a:t>A strengthening of the immune system through meditation could explain why some people improve in severe illnesses such as cancer with Meditation.</a:t>
            </a:r>
          </a:p>
        </p:txBody>
      </p:sp>
      <p:pic>
        <p:nvPicPr>
          <p:cNvPr id="7" name="Picture 6">
            <a:extLst>
              <a:ext uri="{FF2B5EF4-FFF2-40B4-BE49-F238E27FC236}">
                <a16:creationId xmlns:a16="http://schemas.microsoft.com/office/drawing/2014/main" id="{185BDAD6-210E-4306-88B2-41AAACBED581}"/>
              </a:ext>
            </a:extLst>
          </p:cNvPr>
          <p:cNvPicPr>
            <a:picLocks noChangeAspect="1"/>
          </p:cNvPicPr>
          <p:nvPr/>
        </p:nvPicPr>
        <p:blipFill>
          <a:blip r:embed="rId2"/>
          <a:stretch>
            <a:fillRect/>
          </a:stretch>
        </p:blipFill>
        <p:spPr>
          <a:xfrm>
            <a:off x="7666886" y="628064"/>
            <a:ext cx="4409524" cy="3428571"/>
          </a:xfrm>
          <a:prstGeom prst="rect">
            <a:avLst/>
          </a:prstGeom>
        </p:spPr>
      </p:pic>
      <p:pic>
        <p:nvPicPr>
          <p:cNvPr id="3076" name="Picture 4" descr="Understanding User Psychology: Meet Your Happy Chemicals | by Sachin Rekhi  | Medium">
            <a:extLst>
              <a:ext uri="{FF2B5EF4-FFF2-40B4-BE49-F238E27FC236}">
                <a16:creationId xmlns:a16="http://schemas.microsoft.com/office/drawing/2014/main" id="{15D52B1D-E291-4C51-A24E-FC12380752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2394" y="4056635"/>
            <a:ext cx="4062334" cy="236123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9EDC7EC-1C47-48BC-83B5-D2C1F6F2D9D4}"/>
              </a:ext>
            </a:extLst>
          </p:cNvPr>
          <p:cNvSpPr txBox="1"/>
          <p:nvPr/>
        </p:nvSpPr>
        <p:spPr>
          <a:xfrm>
            <a:off x="8034728" y="6383654"/>
            <a:ext cx="3673840" cy="369332"/>
          </a:xfrm>
          <a:prstGeom prst="rect">
            <a:avLst/>
          </a:prstGeom>
          <a:noFill/>
        </p:spPr>
        <p:txBody>
          <a:bodyPr wrap="square" rtlCol="0">
            <a:spAutoFit/>
          </a:bodyPr>
          <a:lstStyle/>
          <a:p>
            <a:r>
              <a:rPr lang="en-IN" i="1" dirty="0">
                <a:solidFill>
                  <a:srgbClr val="0070C0"/>
                </a:solidFill>
              </a:rPr>
              <a:t>Brain Chemicals that make you happy</a:t>
            </a:r>
          </a:p>
        </p:txBody>
      </p:sp>
    </p:spTree>
    <p:extLst>
      <p:ext uri="{BB962C8B-B14F-4D97-AF65-F5344CB8AC3E}">
        <p14:creationId xmlns:p14="http://schemas.microsoft.com/office/powerpoint/2010/main" val="4409139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DCEFB07-7E3F-4D35-98EF-67B5E34DFEAB}"/>
              </a:ext>
            </a:extLst>
          </p:cNvPr>
          <p:cNvSpPr txBox="1"/>
          <p:nvPr/>
        </p:nvSpPr>
        <p:spPr>
          <a:xfrm>
            <a:off x="477077" y="663473"/>
            <a:ext cx="9911107" cy="523220"/>
          </a:xfrm>
          <a:prstGeom prst="rect">
            <a:avLst/>
          </a:prstGeom>
          <a:noFill/>
        </p:spPr>
        <p:txBody>
          <a:bodyPr wrap="square">
            <a:spAutoFit/>
          </a:bodyPr>
          <a:lstStyle/>
          <a:p>
            <a:r>
              <a:rPr lang="en-IN" sz="2800" b="1" dirty="0">
                <a:solidFill>
                  <a:schemeClr val="accent3">
                    <a:lumMod val="75000"/>
                  </a:schemeClr>
                </a:solidFill>
              </a:rPr>
              <a:t>Sahaja Yoga Meditation On Skin Temperature Reduction</a:t>
            </a:r>
          </a:p>
        </p:txBody>
      </p:sp>
      <p:sp>
        <p:nvSpPr>
          <p:cNvPr id="5" name="TextBox 4">
            <a:extLst>
              <a:ext uri="{FF2B5EF4-FFF2-40B4-BE49-F238E27FC236}">
                <a16:creationId xmlns:a16="http://schemas.microsoft.com/office/drawing/2014/main" id="{2018D1AB-344C-471D-900D-3531F37E0558}"/>
              </a:ext>
            </a:extLst>
          </p:cNvPr>
          <p:cNvSpPr txBox="1"/>
          <p:nvPr/>
        </p:nvSpPr>
        <p:spPr>
          <a:xfrm>
            <a:off x="477077" y="1186693"/>
            <a:ext cx="11416748" cy="1477328"/>
          </a:xfrm>
          <a:prstGeom prst="rect">
            <a:avLst/>
          </a:prstGeom>
          <a:noFill/>
        </p:spPr>
        <p:txBody>
          <a:bodyPr wrap="square">
            <a:spAutoFit/>
          </a:bodyPr>
          <a:lstStyle/>
          <a:p>
            <a:r>
              <a:rPr lang="en-IN" dirty="0"/>
              <a:t>A study conducted in Australia </a:t>
            </a:r>
            <a:r>
              <a:rPr lang="en-IN" b="1" dirty="0"/>
              <a:t>by Dr </a:t>
            </a:r>
            <a:r>
              <a:rPr lang="en-IN" b="1" dirty="0" err="1"/>
              <a:t>Manocha</a:t>
            </a:r>
            <a:r>
              <a:rPr lang="en-IN" b="1" dirty="0"/>
              <a:t> and colleagues (</a:t>
            </a:r>
            <a:r>
              <a:rPr lang="en-IN" b="1" dirty="0" err="1"/>
              <a:t>Manocha</a:t>
            </a:r>
            <a:r>
              <a:rPr lang="en-IN" b="1" dirty="0"/>
              <a:t> et al., 2000) </a:t>
            </a:r>
            <a:r>
              <a:rPr lang="en-IN" dirty="0"/>
              <a:t>showed that long-term Meditators compared to a group of subjects who practiced simple Relaxation showed a reduction in the temperature of their hands during the Meditation.</a:t>
            </a:r>
          </a:p>
          <a:p>
            <a:r>
              <a:rPr lang="en-IN" dirty="0"/>
              <a:t>This correlates with the subjective feelings of </a:t>
            </a:r>
            <a:r>
              <a:rPr lang="en-IN" b="1" dirty="0">
                <a:solidFill>
                  <a:schemeClr val="accent3">
                    <a:lumMod val="75000"/>
                  </a:schemeClr>
                </a:solidFill>
              </a:rPr>
              <a:t>coolness in the hands and on top of the brain that is experienced by SY Meditators and has been related to an activation of the parasympathetic-limbic pathway.</a:t>
            </a:r>
          </a:p>
        </p:txBody>
      </p:sp>
      <p:sp>
        <p:nvSpPr>
          <p:cNvPr id="9" name="TextBox 8">
            <a:extLst>
              <a:ext uri="{FF2B5EF4-FFF2-40B4-BE49-F238E27FC236}">
                <a16:creationId xmlns:a16="http://schemas.microsoft.com/office/drawing/2014/main" id="{1874720A-9057-49C2-8CF2-457DCFB75F95}"/>
              </a:ext>
            </a:extLst>
          </p:cNvPr>
          <p:cNvSpPr txBox="1"/>
          <p:nvPr/>
        </p:nvSpPr>
        <p:spPr>
          <a:xfrm>
            <a:off x="6096000" y="5513288"/>
            <a:ext cx="6093500" cy="1200329"/>
          </a:xfrm>
          <a:prstGeom prst="rect">
            <a:avLst/>
          </a:prstGeom>
          <a:noFill/>
        </p:spPr>
        <p:txBody>
          <a:bodyPr wrap="square">
            <a:spAutoFit/>
          </a:bodyPr>
          <a:lstStyle/>
          <a:p>
            <a:r>
              <a:rPr lang="en-IN" i="1" dirty="0">
                <a:solidFill>
                  <a:srgbClr val="0070C0"/>
                </a:solidFill>
              </a:rPr>
              <a:t>Reference</a:t>
            </a:r>
            <a:br>
              <a:rPr lang="en-IN" b="1" i="1" dirty="0">
                <a:solidFill>
                  <a:srgbClr val="0070C0"/>
                </a:solidFill>
                <a:effectLst/>
                <a:latin typeface="Raleway"/>
              </a:rPr>
            </a:br>
            <a:r>
              <a:rPr lang="en-IN" i="1" dirty="0">
                <a:solidFill>
                  <a:srgbClr val="0070C0"/>
                </a:solidFill>
              </a:rPr>
              <a:t>Rai, U.C., </a:t>
            </a:r>
            <a:r>
              <a:rPr lang="en-IN" i="1" dirty="0" err="1">
                <a:solidFill>
                  <a:srgbClr val="0070C0"/>
                </a:solidFill>
              </a:rPr>
              <a:t>Seti</a:t>
            </a:r>
            <a:r>
              <a:rPr lang="en-IN" i="1" dirty="0">
                <a:solidFill>
                  <a:srgbClr val="0070C0"/>
                </a:solidFill>
              </a:rPr>
              <a:t>, S., Singh, S.H., 1988. Some effects of Sahaja Yoga and its role in the prevention of stress disorders. Journal of International Medical Sciences, 19-23.</a:t>
            </a:r>
          </a:p>
        </p:txBody>
      </p:sp>
      <p:pic>
        <p:nvPicPr>
          <p:cNvPr id="10" name="Picture 9" descr="Skin temperature.jpg">
            <a:extLst>
              <a:ext uri="{FF2B5EF4-FFF2-40B4-BE49-F238E27FC236}">
                <a16:creationId xmlns:a16="http://schemas.microsoft.com/office/drawing/2014/main" id="{E82B5F14-361F-4ABF-86C4-4D669248A195}"/>
              </a:ext>
            </a:extLst>
          </p:cNvPr>
          <p:cNvPicPr>
            <a:picLocks noChangeAspect="1"/>
          </p:cNvPicPr>
          <p:nvPr/>
        </p:nvPicPr>
        <p:blipFill>
          <a:blip r:embed="rId2" cstate="print"/>
          <a:stretch>
            <a:fillRect/>
          </a:stretch>
        </p:blipFill>
        <p:spPr>
          <a:xfrm>
            <a:off x="477077" y="2859915"/>
            <a:ext cx="5353117" cy="3853702"/>
          </a:xfrm>
          <a:prstGeom prst="rect">
            <a:avLst/>
          </a:prstGeom>
        </p:spPr>
      </p:pic>
      <p:pic>
        <p:nvPicPr>
          <p:cNvPr id="1028" name="Picture 4" descr="Sahaja Yoga Meditation Australia - Always Free">
            <a:extLst>
              <a:ext uri="{FF2B5EF4-FFF2-40B4-BE49-F238E27FC236}">
                <a16:creationId xmlns:a16="http://schemas.microsoft.com/office/drawing/2014/main" id="{9E4ECCB5-E009-434F-BD2F-F2942B9E40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5140" y="2857253"/>
            <a:ext cx="3211228" cy="2391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54293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86608C7-1CF6-4E31-9368-68310CBDFEB1}"/>
              </a:ext>
            </a:extLst>
          </p:cNvPr>
          <p:cNvSpPr txBox="1"/>
          <p:nvPr/>
        </p:nvSpPr>
        <p:spPr>
          <a:xfrm>
            <a:off x="7434470" y="115342"/>
            <a:ext cx="4757530" cy="646331"/>
          </a:xfrm>
          <a:prstGeom prst="rect">
            <a:avLst/>
          </a:prstGeom>
          <a:noFill/>
        </p:spPr>
        <p:txBody>
          <a:bodyPr wrap="square" rtlCol="0">
            <a:spAutoFit/>
          </a:bodyPr>
          <a:lstStyle/>
          <a:p>
            <a:r>
              <a:rPr lang="en-IN" dirty="0">
                <a:solidFill>
                  <a:schemeClr val="accent3"/>
                </a:solidFill>
              </a:rPr>
              <a:t>Sahaja Yoga - </a:t>
            </a:r>
            <a:r>
              <a:rPr lang="en-IN" sz="1800" dirty="0">
                <a:latin typeface="+mj-lt"/>
              </a:rPr>
              <a:t>Medical Research Information</a:t>
            </a:r>
          </a:p>
          <a:p>
            <a:r>
              <a:rPr lang="en-IN" dirty="0">
                <a:solidFill>
                  <a:schemeClr val="accent3"/>
                </a:solidFill>
              </a:rPr>
              <a:t> </a:t>
            </a:r>
          </a:p>
        </p:txBody>
      </p:sp>
      <p:sp>
        <p:nvSpPr>
          <p:cNvPr id="6" name="TextBox 5">
            <a:extLst>
              <a:ext uri="{FF2B5EF4-FFF2-40B4-BE49-F238E27FC236}">
                <a16:creationId xmlns:a16="http://schemas.microsoft.com/office/drawing/2014/main" id="{BDF8DC6D-2E6E-49A4-BB21-E286D393F3BF}"/>
              </a:ext>
            </a:extLst>
          </p:cNvPr>
          <p:cNvSpPr txBox="1"/>
          <p:nvPr/>
        </p:nvSpPr>
        <p:spPr>
          <a:xfrm>
            <a:off x="472405" y="1665945"/>
            <a:ext cx="6093068" cy="4616648"/>
          </a:xfrm>
          <a:prstGeom prst="rect">
            <a:avLst/>
          </a:prstGeom>
          <a:noFill/>
        </p:spPr>
        <p:txBody>
          <a:bodyPr wrap="square">
            <a:spAutoFit/>
          </a:bodyPr>
          <a:lstStyle/>
          <a:p>
            <a:pPr algn="just"/>
            <a:r>
              <a:rPr lang="en-IN" sz="2400" b="1" i="0" dirty="0">
                <a:solidFill>
                  <a:schemeClr val="accent3">
                    <a:lumMod val="75000"/>
                  </a:schemeClr>
                </a:solidFill>
                <a:effectLst/>
                <a:latin typeface="Raleway"/>
              </a:rPr>
              <a:t>Electrophysiological studies:</a:t>
            </a:r>
          </a:p>
          <a:p>
            <a:pPr algn="just"/>
            <a:endParaRPr lang="en-IN" b="1" dirty="0">
              <a:solidFill>
                <a:srgbClr val="002060"/>
              </a:solidFill>
              <a:latin typeface="Raleway"/>
            </a:endParaRPr>
          </a:p>
          <a:p>
            <a:pPr algn="just"/>
            <a:r>
              <a:rPr lang="en-IN" b="1" i="0" dirty="0">
                <a:solidFill>
                  <a:srgbClr val="002060"/>
                </a:solidFill>
                <a:effectLst/>
                <a:latin typeface="Raleway"/>
              </a:rPr>
              <a:t>The electroencephalogram (EEG) </a:t>
            </a:r>
            <a:r>
              <a:rPr lang="en-IN" b="0" i="0" dirty="0">
                <a:solidFill>
                  <a:srgbClr val="002060"/>
                </a:solidFill>
                <a:effectLst/>
                <a:latin typeface="Raleway"/>
              </a:rPr>
              <a:t>measures the electrical activity from groups of neurons on the surface of the scalp. EEG studies comparing the brain activation of long-term Sahaja Yoga practitioners to short-term Sahaja Yoga meditators found specific brain activation patterns corresponding to the subjective feelings of thoughtless awareness and happiness experienced by the meditators (</a:t>
            </a:r>
            <a:r>
              <a:rPr lang="en-IN" b="0" i="0" dirty="0" err="1">
                <a:solidFill>
                  <a:srgbClr val="002060"/>
                </a:solidFill>
                <a:effectLst/>
                <a:latin typeface="Raleway"/>
              </a:rPr>
              <a:t>Aftanas</a:t>
            </a:r>
            <a:r>
              <a:rPr lang="en-IN" b="0" i="0" dirty="0">
                <a:solidFill>
                  <a:srgbClr val="002060"/>
                </a:solidFill>
                <a:effectLst/>
                <a:latin typeface="Raleway"/>
              </a:rPr>
              <a:t> and </a:t>
            </a:r>
            <a:r>
              <a:rPr lang="en-IN" b="0" i="0" dirty="0" err="1">
                <a:solidFill>
                  <a:srgbClr val="002060"/>
                </a:solidFill>
                <a:effectLst/>
                <a:latin typeface="Raleway"/>
              </a:rPr>
              <a:t>Golocheikine</a:t>
            </a:r>
            <a:r>
              <a:rPr lang="en-IN" b="0" i="0" dirty="0">
                <a:solidFill>
                  <a:srgbClr val="002060"/>
                </a:solidFill>
                <a:effectLst/>
                <a:latin typeface="Raleway"/>
              </a:rPr>
              <a:t> 2000, 2001, 2002). </a:t>
            </a:r>
          </a:p>
          <a:p>
            <a:pPr algn="just"/>
            <a:endParaRPr lang="en-IN" dirty="0">
              <a:solidFill>
                <a:srgbClr val="002060"/>
              </a:solidFill>
              <a:latin typeface="Raleway"/>
            </a:endParaRPr>
          </a:p>
          <a:p>
            <a:pPr algn="just"/>
            <a:r>
              <a:rPr lang="en-IN" b="0" i="0" dirty="0">
                <a:solidFill>
                  <a:srgbClr val="002060"/>
                </a:solidFill>
                <a:effectLst/>
                <a:latin typeface="Raleway"/>
              </a:rPr>
              <a:t>In their EEG measures, the long-term meditators showed increased power in low band frequency EEG activity of theta and alpha, which was particularly pronounced over the left frontal region.</a:t>
            </a:r>
          </a:p>
          <a:p>
            <a:pPr algn="just"/>
            <a:endParaRPr lang="en-IN" b="0" i="0" dirty="0">
              <a:solidFill>
                <a:srgbClr val="002060"/>
              </a:solidFill>
              <a:effectLst/>
              <a:latin typeface="Raleway"/>
            </a:endParaRPr>
          </a:p>
        </p:txBody>
      </p:sp>
      <p:sp>
        <p:nvSpPr>
          <p:cNvPr id="8" name="TextBox 7">
            <a:extLst>
              <a:ext uri="{FF2B5EF4-FFF2-40B4-BE49-F238E27FC236}">
                <a16:creationId xmlns:a16="http://schemas.microsoft.com/office/drawing/2014/main" id="{81220F76-56EF-4BF9-9272-50C62A5D14B2}"/>
              </a:ext>
            </a:extLst>
          </p:cNvPr>
          <p:cNvSpPr txBox="1"/>
          <p:nvPr/>
        </p:nvSpPr>
        <p:spPr>
          <a:xfrm>
            <a:off x="472405" y="761673"/>
            <a:ext cx="6093068" cy="523220"/>
          </a:xfrm>
          <a:prstGeom prst="rect">
            <a:avLst/>
          </a:prstGeom>
          <a:noFill/>
        </p:spPr>
        <p:txBody>
          <a:bodyPr wrap="square">
            <a:spAutoFit/>
          </a:bodyPr>
          <a:lstStyle/>
          <a:p>
            <a:pPr algn="just"/>
            <a:r>
              <a:rPr lang="en-IN" sz="2800" b="1" i="0" dirty="0">
                <a:solidFill>
                  <a:schemeClr val="accent4"/>
                </a:solidFill>
                <a:effectLst/>
                <a:latin typeface="Calibri" panose="020F0502020204030204" pitchFamily="34" charset="0"/>
                <a:cs typeface="Calibri" panose="020F0502020204030204" pitchFamily="34" charset="0"/>
              </a:rPr>
              <a:t>Brain Effects</a:t>
            </a:r>
          </a:p>
        </p:txBody>
      </p:sp>
      <p:pic>
        <p:nvPicPr>
          <p:cNvPr id="36870" name="Picture 6" descr="Electroencephalogram (EEG) and Its Background | SpringerLink">
            <a:extLst>
              <a:ext uri="{FF2B5EF4-FFF2-40B4-BE49-F238E27FC236}">
                <a16:creationId xmlns:a16="http://schemas.microsoft.com/office/drawing/2014/main" id="{A3F74BAF-028C-4118-92D2-8DC54FD901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3739" y="1919287"/>
            <a:ext cx="4505325" cy="3019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72408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ADD46C4D-6B0A-48CE-8996-5251A028F0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3169" y="1613119"/>
            <a:ext cx="4853936" cy="252925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F088577-EEA7-4D81-BFB1-1DF5CB8792C7}"/>
              </a:ext>
            </a:extLst>
          </p:cNvPr>
          <p:cNvSpPr txBox="1"/>
          <p:nvPr/>
        </p:nvSpPr>
        <p:spPr>
          <a:xfrm>
            <a:off x="641542" y="899746"/>
            <a:ext cx="11290628" cy="830997"/>
          </a:xfrm>
          <a:prstGeom prst="rect">
            <a:avLst/>
          </a:prstGeom>
          <a:noFill/>
        </p:spPr>
        <p:txBody>
          <a:bodyPr wrap="square">
            <a:spAutoFit/>
          </a:bodyPr>
          <a:lstStyle/>
          <a:p>
            <a:pPr algn="l"/>
            <a:r>
              <a:rPr lang="en-IN" sz="2400" b="1" i="0" dirty="0">
                <a:solidFill>
                  <a:schemeClr val="accent3">
                    <a:lumMod val="75000"/>
                  </a:schemeClr>
                </a:solidFill>
                <a:effectLst/>
                <a:latin typeface="Raleway"/>
              </a:rPr>
              <a:t>Brain Activation Correlating With  Thoughtless Awareness And Happiness</a:t>
            </a:r>
          </a:p>
          <a:p>
            <a:pPr algn="l"/>
            <a:endParaRPr lang="en-IN" sz="2400" b="1" i="0" dirty="0">
              <a:solidFill>
                <a:schemeClr val="tx2">
                  <a:lumMod val="90000"/>
                  <a:lumOff val="10000"/>
                </a:schemeClr>
              </a:solidFill>
              <a:effectLst/>
              <a:latin typeface="Raleway"/>
            </a:endParaRPr>
          </a:p>
        </p:txBody>
      </p:sp>
      <p:sp>
        <p:nvSpPr>
          <p:cNvPr id="5" name="TextBox 4">
            <a:extLst>
              <a:ext uri="{FF2B5EF4-FFF2-40B4-BE49-F238E27FC236}">
                <a16:creationId xmlns:a16="http://schemas.microsoft.com/office/drawing/2014/main" id="{B2D2C04E-E22C-43B2-9ED1-97ADCC6B301E}"/>
              </a:ext>
            </a:extLst>
          </p:cNvPr>
          <p:cNvSpPr txBox="1"/>
          <p:nvPr/>
        </p:nvSpPr>
        <p:spPr>
          <a:xfrm>
            <a:off x="520417" y="3934009"/>
            <a:ext cx="6093068" cy="2308324"/>
          </a:xfrm>
          <a:prstGeom prst="rect">
            <a:avLst/>
          </a:prstGeom>
          <a:noFill/>
        </p:spPr>
        <p:txBody>
          <a:bodyPr wrap="square">
            <a:spAutoFit/>
          </a:bodyPr>
          <a:lstStyle/>
          <a:p>
            <a:pPr algn="just"/>
            <a:r>
              <a:rPr lang="en-IN" sz="2400" b="0" i="0" dirty="0">
                <a:solidFill>
                  <a:srgbClr val="002060"/>
                </a:solidFill>
                <a:effectLst/>
              </a:rPr>
              <a:t>The intensity of the feelings of happiness was positively correlated with the theta activity over left frontal regions. This is in line with the evidence for a role of the left frontal lobe in positive emotions whereas the right prefrontal lobe plays a greater role in negative ones.</a:t>
            </a:r>
          </a:p>
        </p:txBody>
      </p:sp>
      <p:pic>
        <p:nvPicPr>
          <p:cNvPr id="37890" name="Picture 2" descr="Frontal lobe disorder - Wikipedia">
            <a:extLst>
              <a:ext uri="{FF2B5EF4-FFF2-40B4-BE49-F238E27FC236}">
                <a16:creationId xmlns:a16="http://schemas.microsoft.com/office/drawing/2014/main" id="{42F22709-7E37-43A4-AE9D-0E862B8FE9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9619" y="4296684"/>
            <a:ext cx="3004832" cy="253038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9CB63B5-7681-4998-AC54-F2862733DC8A}"/>
              </a:ext>
            </a:extLst>
          </p:cNvPr>
          <p:cNvSpPr txBox="1"/>
          <p:nvPr/>
        </p:nvSpPr>
        <p:spPr>
          <a:xfrm>
            <a:off x="7434470" y="115342"/>
            <a:ext cx="4757530" cy="646331"/>
          </a:xfrm>
          <a:prstGeom prst="rect">
            <a:avLst/>
          </a:prstGeom>
          <a:noFill/>
        </p:spPr>
        <p:txBody>
          <a:bodyPr wrap="square" rtlCol="0">
            <a:spAutoFit/>
          </a:bodyPr>
          <a:lstStyle/>
          <a:p>
            <a:r>
              <a:rPr lang="en-IN" dirty="0">
                <a:solidFill>
                  <a:schemeClr val="accent3"/>
                </a:solidFill>
              </a:rPr>
              <a:t>Sahaja Yoga - </a:t>
            </a:r>
            <a:r>
              <a:rPr lang="en-IN" sz="1800" dirty="0">
                <a:latin typeface="+mj-lt"/>
              </a:rPr>
              <a:t>Medical Research Information</a:t>
            </a:r>
          </a:p>
          <a:p>
            <a:r>
              <a:rPr lang="en-IN" dirty="0">
                <a:solidFill>
                  <a:schemeClr val="accent3"/>
                </a:solidFill>
              </a:rPr>
              <a:t> </a:t>
            </a:r>
          </a:p>
        </p:txBody>
      </p:sp>
      <p:sp>
        <p:nvSpPr>
          <p:cNvPr id="8" name="TextBox 7">
            <a:extLst>
              <a:ext uri="{FF2B5EF4-FFF2-40B4-BE49-F238E27FC236}">
                <a16:creationId xmlns:a16="http://schemas.microsoft.com/office/drawing/2014/main" id="{09A6FE3E-9ABE-4606-8111-F99658AF845D}"/>
              </a:ext>
            </a:extLst>
          </p:cNvPr>
          <p:cNvSpPr txBox="1"/>
          <p:nvPr/>
        </p:nvSpPr>
        <p:spPr>
          <a:xfrm>
            <a:off x="520417" y="1859340"/>
            <a:ext cx="6093500" cy="1569660"/>
          </a:xfrm>
          <a:prstGeom prst="rect">
            <a:avLst/>
          </a:prstGeom>
          <a:noFill/>
        </p:spPr>
        <p:txBody>
          <a:bodyPr wrap="square">
            <a:spAutoFit/>
          </a:bodyPr>
          <a:lstStyle/>
          <a:p>
            <a:pPr algn="l"/>
            <a:r>
              <a:rPr lang="en-IN" sz="2400" b="0" i="0" dirty="0">
                <a:solidFill>
                  <a:srgbClr val="002060"/>
                </a:solidFill>
                <a:effectLst/>
              </a:rPr>
              <a:t>During Meditation, long-term meditators showed less mental activity, i.e. less thoughts (IV) and more feelings of happiness (VI) according to their subjective ratings.</a:t>
            </a:r>
          </a:p>
        </p:txBody>
      </p:sp>
    </p:spTree>
    <p:extLst>
      <p:ext uri="{BB962C8B-B14F-4D97-AF65-F5344CB8AC3E}">
        <p14:creationId xmlns:p14="http://schemas.microsoft.com/office/powerpoint/2010/main" val="10704505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056795-B941-4548-ACC9-13E30F20E3C5}"/>
              </a:ext>
            </a:extLst>
          </p:cNvPr>
          <p:cNvSpPr txBox="1"/>
          <p:nvPr/>
        </p:nvSpPr>
        <p:spPr>
          <a:xfrm>
            <a:off x="314794" y="1028343"/>
            <a:ext cx="8454452" cy="5324535"/>
          </a:xfrm>
          <a:prstGeom prst="rect">
            <a:avLst/>
          </a:prstGeom>
          <a:noFill/>
        </p:spPr>
        <p:txBody>
          <a:bodyPr wrap="square">
            <a:spAutoFit/>
          </a:bodyPr>
          <a:lstStyle/>
          <a:p>
            <a:r>
              <a:rPr lang="en-IN" sz="2000" b="0" i="0" dirty="0">
                <a:solidFill>
                  <a:srgbClr val="000000"/>
                </a:solidFill>
                <a:effectLst/>
              </a:rPr>
              <a:t>“The word </a:t>
            </a:r>
            <a:r>
              <a:rPr lang="en-IN" sz="2000" b="0" i="1" dirty="0">
                <a:solidFill>
                  <a:srgbClr val="000000"/>
                </a:solidFill>
                <a:effectLst/>
              </a:rPr>
              <a:t>Kundalini</a:t>
            </a:r>
            <a:r>
              <a:rPr lang="en-IN" sz="2000" b="0" i="0" dirty="0">
                <a:solidFill>
                  <a:srgbClr val="000000"/>
                </a:solidFill>
                <a:effectLst/>
              </a:rPr>
              <a:t> is derived from a Sanskrit word </a:t>
            </a:r>
            <a:r>
              <a:rPr lang="en-IN" sz="2000" b="0" i="1" dirty="0" err="1">
                <a:solidFill>
                  <a:srgbClr val="000000"/>
                </a:solidFill>
                <a:effectLst/>
              </a:rPr>
              <a:t>Kundal</a:t>
            </a:r>
            <a:r>
              <a:rPr lang="en-IN" sz="2000" b="0" i="0" dirty="0">
                <a:solidFill>
                  <a:srgbClr val="000000"/>
                </a:solidFill>
                <a:effectLst/>
              </a:rPr>
              <a:t> meaning coiled up. It is the primordial dormant energy present in three-and-a-half, coils at the base of the spine in a triangular bone called the </a:t>
            </a:r>
            <a:r>
              <a:rPr lang="en-IN" sz="2000" b="0" i="1" dirty="0">
                <a:solidFill>
                  <a:srgbClr val="000000"/>
                </a:solidFill>
                <a:effectLst/>
              </a:rPr>
              <a:t>Sacrum</a:t>
            </a:r>
            <a:r>
              <a:rPr lang="en-IN" sz="2000" b="0" i="0" dirty="0">
                <a:solidFill>
                  <a:srgbClr val="000000"/>
                </a:solidFill>
                <a:effectLst/>
              </a:rPr>
              <a:t>. The Latin name </a:t>
            </a:r>
            <a:r>
              <a:rPr lang="en-IN" sz="2000" b="1" i="1" dirty="0" err="1">
                <a:solidFill>
                  <a:srgbClr val="FF0000"/>
                </a:solidFill>
                <a:effectLst/>
              </a:rPr>
              <a:t>Os</a:t>
            </a:r>
            <a:r>
              <a:rPr lang="en-IN" sz="2000" b="1" i="1" dirty="0">
                <a:solidFill>
                  <a:srgbClr val="FF0000"/>
                </a:solidFill>
                <a:effectLst/>
              </a:rPr>
              <a:t> Sacrum</a:t>
            </a:r>
            <a:r>
              <a:rPr lang="en-IN" sz="2000" b="1" i="0" dirty="0">
                <a:solidFill>
                  <a:srgbClr val="FF0000"/>
                </a:solidFill>
                <a:effectLst/>
              </a:rPr>
              <a:t> </a:t>
            </a:r>
            <a:r>
              <a:rPr lang="en-IN" sz="2000" b="0" i="0" dirty="0">
                <a:solidFill>
                  <a:srgbClr val="000000"/>
                </a:solidFill>
                <a:effectLst/>
              </a:rPr>
              <a:t>suggests that it is a holy or sacred part of the body. The ancient Greeks were aware of this and therefore they called it the </a:t>
            </a:r>
            <a:r>
              <a:rPr lang="en-IN" sz="2000" b="1" i="1" dirty="0" err="1">
                <a:solidFill>
                  <a:srgbClr val="FF0000"/>
                </a:solidFill>
                <a:effectLst/>
              </a:rPr>
              <a:t>Hieron</a:t>
            </a:r>
            <a:r>
              <a:rPr lang="en-IN" sz="2000" b="1" i="1" dirty="0">
                <a:solidFill>
                  <a:srgbClr val="FF0000"/>
                </a:solidFill>
                <a:effectLst/>
              </a:rPr>
              <a:t> Osteon</a:t>
            </a:r>
            <a:r>
              <a:rPr lang="en-IN" sz="2000" b="0" i="0" dirty="0">
                <a:solidFill>
                  <a:srgbClr val="000000"/>
                </a:solidFill>
                <a:effectLst/>
              </a:rPr>
              <a:t>, noting that it was the last bone to be destroyed when the body is burnt, and also attributed supernatural powers to it. </a:t>
            </a:r>
            <a:br>
              <a:rPr lang="en-IN" sz="2000" dirty="0"/>
            </a:br>
            <a:br>
              <a:rPr lang="en-IN" sz="2000" dirty="0"/>
            </a:br>
            <a:r>
              <a:rPr lang="en-IN" sz="2000" b="0" i="0" dirty="0">
                <a:solidFill>
                  <a:srgbClr val="000000"/>
                </a:solidFill>
                <a:effectLst/>
              </a:rPr>
              <a:t>The name chakra was found in the oldest text called the Vedas. The chakras as psychic </a:t>
            </a:r>
            <a:r>
              <a:rPr lang="en-IN" sz="2000" b="0" i="0" dirty="0" err="1">
                <a:solidFill>
                  <a:srgbClr val="000000"/>
                </a:solidFill>
                <a:effectLst/>
              </a:rPr>
              <a:t>centers</a:t>
            </a:r>
            <a:r>
              <a:rPr lang="en-IN" sz="2000" b="0" i="0" dirty="0">
                <a:solidFill>
                  <a:srgbClr val="000000"/>
                </a:solidFill>
                <a:effectLst/>
              </a:rPr>
              <a:t> of consciousness are first mentioned in the Yoga Upanishads (600 B.C.) and later in the Yoga Sutras of Patanjali (200 B.C.). </a:t>
            </a:r>
          </a:p>
          <a:p>
            <a:endParaRPr lang="en-IN" sz="2000" dirty="0">
              <a:solidFill>
                <a:srgbClr val="000000"/>
              </a:solidFill>
            </a:endParaRPr>
          </a:p>
          <a:p>
            <a:r>
              <a:rPr lang="en-IN" sz="2000" b="0" i="0" dirty="0">
                <a:solidFill>
                  <a:srgbClr val="000000"/>
                </a:solidFill>
                <a:effectLst/>
              </a:rPr>
              <a:t>Kundalini Yoga is supposed to be supreme in all the </a:t>
            </a:r>
            <a:r>
              <a:rPr lang="en-IN" sz="2000" b="0" i="0" dirty="0" err="1">
                <a:solidFill>
                  <a:srgbClr val="000000"/>
                </a:solidFill>
                <a:effectLst/>
              </a:rPr>
              <a:t>Yogas</a:t>
            </a:r>
            <a:r>
              <a:rPr lang="en-IN" sz="2000" b="0" i="0" dirty="0">
                <a:solidFill>
                  <a:srgbClr val="000000"/>
                </a:solidFill>
                <a:effectLst/>
              </a:rPr>
              <a:t>. </a:t>
            </a:r>
            <a:r>
              <a:rPr lang="en-IN" sz="2000" b="1" i="0" dirty="0">
                <a:solidFill>
                  <a:srgbClr val="FF0000"/>
                </a:solidFill>
                <a:effectLst/>
              </a:rPr>
              <a:t>Guru </a:t>
            </a:r>
            <a:r>
              <a:rPr lang="en-IN" sz="2000" b="1" i="0" dirty="0" err="1">
                <a:solidFill>
                  <a:srgbClr val="FF0000"/>
                </a:solidFill>
                <a:effectLst/>
              </a:rPr>
              <a:t>Vashistha</a:t>
            </a:r>
            <a:r>
              <a:rPr lang="en-IN" sz="2000" b="1" i="0" dirty="0">
                <a:solidFill>
                  <a:srgbClr val="FF0000"/>
                </a:solidFill>
                <a:effectLst/>
              </a:rPr>
              <a:t> </a:t>
            </a:r>
            <a:r>
              <a:rPr lang="en-IN" sz="2000" b="0" i="0" dirty="0">
                <a:solidFill>
                  <a:srgbClr val="000000"/>
                </a:solidFill>
                <a:effectLst/>
              </a:rPr>
              <a:t>asserted that Kundalini is the seat of absolute knowledge. The awareness of the presence of this primordial energy Kundalini within the human body was considered by the sages and saints to be the highest knowledge. </a:t>
            </a:r>
            <a:r>
              <a:rPr lang="en-IN" sz="2000" b="1" i="0" dirty="0">
                <a:solidFill>
                  <a:srgbClr val="FF0000"/>
                </a:solidFill>
                <a:effectLst/>
              </a:rPr>
              <a:t>The Kundalini and Chakras have been vividly described in Vedic and Tantric texts.</a:t>
            </a:r>
            <a:endParaRPr lang="en-IN" sz="2000" b="1" dirty="0">
              <a:solidFill>
                <a:srgbClr val="FF0000"/>
              </a:solidFill>
            </a:endParaRPr>
          </a:p>
        </p:txBody>
      </p:sp>
      <p:sp>
        <p:nvSpPr>
          <p:cNvPr id="4" name="TextBox 3">
            <a:extLst>
              <a:ext uri="{FF2B5EF4-FFF2-40B4-BE49-F238E27FC236}">
                <a16:creationId xmlns:a16="http://schemas.microsoft.com/office/drawing/2014/main" id="{26C83D24-4CE8-403F-8B5B-167947F00CB0}"/>
              </a:ext>
            </a:extLst>
          </p:cNvPr>
          <p:cNvSpPr txBox="1"/>
          <p:nvPr/>
        </p:nvSpPr>
        <p:spPr>
          <a:xfrm>
            <a:off x="7974116" y="60816"/>
            <a:ext cx="4757530" cy="646331"/>
          </a:xfrm>
          <a:prstGeom prst="rect">
            <a:avLst/>
          </a:prstGeom>
          <a:noFill/>
        </p:spPr>
        <p:txBody>
          <a:bodyPr wrap="square" rtlCol="0">
            <a:spAutoFit/>
          </a:bodyPr>
          <a:lstStyle/>
          <a:p>
            <a:r>
              <a:rPr lang="en-IN" dirty="0">
                <a:solidFill>
                  <a:schemeClr val="accent3"/>
                </a:solidFill>
              </a:rPr>
              <a:t>Kundalini Energy – Historical References</a:t>
            </a:r>
            <a:endParaRPr lang="en-IN" sz="1800" dirty="0">
              <a:latin typeface="+mj-lt"/>
            </a:endParaRPr>
          </a:p>
          <a:p>
            <a:r>
              <a:rPr lang="en-IN" dirty="0">
                <a:solidFill>
                  <a:schemeClr val="accent3"/>
                </a:solidFill>
              </a:rPr>
              <a:t> </a:t>
            </a:r>
          </a:p>
        </p:txBody>
      </p:sp>
      <p:pic>
        <p:nvPicPr>
          <p:cNvPr id="6" name="Picture 5">
            <a:extLst>
              <a:ext uri="{FF2B5EF4-FFF2-40B4-BE49-F238E27FC236}">
                <a16:creationId xmlns:a16="http://schemas.microsoft.com/office/drawing/2014/main" id="{33F704A5-DEC1-45F8-AB16-F593EDF4A96F}"/>
              </a:ext>
            </a:extLst>
          </p:cNvPr>
          <p:cNvPicPr>
            <a:picLocks noChangeAspect="1"/>
          </p:cNvPicPr>
          <p:nvPr/>
        </p:nvPicPr>
        <p:blipFill>
          <a:blip r:embed="rId2"/>
          <a:stretch>
            <a:fillRect/>
          </a:stretch>
        </p:blipFill>
        <p:spPr>
          <a:xfrm>
            <a:off x="9191970" y="707147"/>
            <a:ext cx="2321822" cy="5685489"/>
          </a:xfrm>
          <a:prstGeom prst="rect">
            <a:avLst/>
          </a:prstGeom>
        </p:spPr>
      </p:pic>
    </p:spTree>
    <p:extLst>
      <p:ext uri="{BB962C8B-B14F-4D97-AF65-F5344CB8AC3E}">
        <p14:creationId xmlns:p14="http://schemas.microsoft.com/office/powerpoint/2010/main" val="17336975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6EC0345-6F36-4A7F-8AE7-AD472CFDBC73}"/>
              </a:ext>
            </a:extLst>
          </p:cNvPr>
          <p:cNvSpPr txBox="1"/>
          <p:nvPr/>
        </p:nvSpPr>
        <p:spPr>
          <a:xfrm>
            <a:off x="436806" y="371683"/>
            <a:ext cx="7212040" cy="6370975"/>
          </a:xfrm>
          <a:prstGeom prst="rect">
            <a:avLst/>
          </a:prstGeom>
          <a:noFill/>
        </p:spPr>
        <p:txBody>
          <a:bodyPr wrap="square">
            <a:spAutoFit/>
          </a:bodyPr>
          <a:lstStyle/>
          <a:p>
            <a:endParaRPr lang="en-IN" sz="2400" dirty="0">
              <a:solidFill>
                <a:srgbClr val="002060"/>
              </a:solidFill>
            </a:endParaRPr>
          </a:p>
          <a:p>
            <a:pPr algn="just"/>
            <a:r>
              <a:rPr lang="en-IN" sz="2400" b="0" i="0" dirty="0">
                <a:solidFill>
                  <a:srgbClr val="002060"/>
                </a:solidFill>
                <a:effectLst/>
              </a:rPr>
              <a:t>There was </a:t>
            </a:r>
            <a:r>
              <a:rPr lang="en-IN" sz="2400" b="0" i="0" dirty="0">
                <a:solidFill>
                  <a:schemeClr val="accent3">
                    <a:lumMod val="75000"/>
                  </a:schemeClr>
                </a:solidFill>
                <a:effectLst/>
              </a:rPr>
              <a:t>also increased activation in the alpha power range </a:t>
            </a:r>
            <a:r>
              <a:rPr lang="en-IN" sz="2400" b="0" i="0" dirty="0">
                <a:solidFill>
                  <a:srgbClr val="002060"/>
                </a:solidFill>
                <a:effectLst/>
              </a:rPr>
              <a:t>over the same regions, which is thought to reflect a reduction in brain regions that mediate mental effort and external attention. Increased activation in alpha activity has commonly been observed in Meditators of different traditions and been found to correlate with reduced levels of anxiety.</a:t>
            </a:r>
          </a:p>
          <a:p>
            <a:endParaRPr lang="en-IN" sz="2400" dirty="0">
              <a:solidFill>
                <a:srgbClr val="002060"/>
              </a:solidFill>
            </a:endParaRPr>
          </a:p>
          <a:p>
            <a:pPr algn="just"/>
            <a:r>
              <a:rPr lang="en-IN" sz="2400" b="0" i="0" dirty="0">
                <a:solidFill>
                  <a:srgbClr val="002060"/>
                </a:solidFill>
                <a:effectLst/>
              </a:rPr>
              <a:t>In addition to enhanced </a:t>
            </a:r>
            <a:r>
              <a:rPr lang="en-IN" sz="2400" b="0" i="0" dirty="0" err="1">
                <a:solidFill>
                  <a:srgbClr val="002060"/>
                </a:solidFill>
                <a:effectLst/>
              </a:rPr>
              <a:t>fronto</a:t>
            </a:r>
            <a:r>
              <a:rPr lang="en-IN" sz="2400" b="0" i="0" dirty="0">
                <a:solidFill>
                  <a:srgbClr val="002060"/>
                </a:solidFill>
                <a:effectLst/>
              </a:rPr>
              <a:t>-parietal theta activation, the authors also found enhanced connectivity of </a:t>
            </a:r>
            <a:r>
              <a:rPr lang="en-IN" sz="2400" b="0" i="0" dirty="0" err="1">
                <a:solidFill>
                  <a:srgbClr val="002060"/>
                </a:solidFill>
                <a:effectLst/>
              </a:rPr>
              <a:t>fronto</a:t>
            </a:r>
            <a:r>
              <a:rPr lang="en-IN" sz="2400" b="0" i="0" dirty="0">
                <a:solidFill>
                  <a:srgbClr val="002060"/>
                </a:solidFill>
                <a:effectLst/>
              </a:rPr>
              <a:t>-parietal theta bands – suggesting the enforcement of attentional networks.</a:t>
            </a:r>
          </a:p>
          <a:p>
            <a:pPr algn="just"/>
            <a:br>
              <a:rPr lang="en-IN" sz="2400" dirty="0">
                <a:solidFill>
                  <a:srgbClr val="002060"/>
                </a:solidFill>
              </a:rPr>
            </a:br>
            <a:r>
              <a:rPr lang="en-IN" sz="2400" b="0" i="0" dirty="0">
                <a:solidFill>
                  <a:schemeClr val="accent3">
                    <a:lumMod val="75000"/>
                  </a:schemeClr>
                </a:solidFill>
                <a:effectLst/>
              </a:rPr>
              <a:t>A reduction in the chaotic dimensional complexity </a:t>
            </a:r>
            <a:r>
              <a:rPr lang="en-IN" sz="2400" b="0" i="0" dirty="0">
                <a:solidFill>
                  <a:srgbClr val="002060"/>
                </a:solidFill>
                <a:effectLst/>
              </a:rPr>
              <a:t>was also observed suggestive of the inhibition of task-irrelevant processes.</a:t>
            </a:r>
            <a:endParaRPr lang="en-IN" sz="2400" dirty="0">
              <a:solidFill>
                <a:srgbClr val="002060"/>
              </a:solidFill>
            </a:endParaRPr>
          </a:p>
        </p:txBody>
      </p:sp>
      <p:pic>
        <p:nvPicPr>
          <p:cNvPr id="38920" name="Picture 8">
            <a:extLst>
              <a:ext uri="{FF2B5EF4-FFF2-40B4-BE49-F238E27FC236}">
                <a16:creationId xmlns:a16="http://schemas.microsoft.com/office/drawing/2014/main" id="{046AFA3E-9E5A-46CA-8637-FDD4C55265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3757" y="782455"/>
            <a:ext cx="3681412" cy="1812388"/>
          </a:xfrm>
          <a:prstGeom prst="rect">
            <a:avLst/>
          </a:prstGeom>
          <a:noFill/>
          <a:extLst>
            <a:ext uri="{909E8E84-426E-40DD-AFC4-6F175D3DCCD1}">
              <a14:hiddenFill xmlns:a14="http://schemas.microsoft.com/office/drawing/2010/main">
                <a:solidFill>
                  <a:srgbClr val="FFFFFF"/>
                </a:solidFill>
              </a14:hiddenFill>
            </a:ext>
          </a:extLst>
        </p:spPr>
      </p:pic>
      <p:pic>
        <p:nvPicPr>
          <p:cNvPr id="38922" name="Picture 10">
            <a:extLst>
              <a:ext uri="{FF2B5EF4-FFF2-40B4-BE49-F238E27FC236}">
                <a16:creationId xmlns:a16="http://schemas.microsoft.com/office/drawing/2014/main" id="{D78C58FA-B500-4667-8FF8-AFCA4FCBCE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0604" y="2703399"/>
            <a:ext cx="3267717" cy="1838715"/>
          </a:xfrm>
          <a:prstGeom prst="rect">
            <a:avLst/>
          </a:prstGeom>
          <a:noFill/>
          <a:extLst>
            <a:ext uri="{909E8E84-426E-40DD-AFC4-6F175D3DCCD1}">
              <a14:hiddenFill xmlns:a14="http://schemas.microsoft.com/office/drawing/2010/main">
                <a:solidFill>
                  <a:srgbClr val="FFFFFF"/>
                </a:solidFill>
              </a14:hiddenFill>
            </a:ext>
          </a:extLst>
        </p:spPr>
      </p:pic>
      <p:pic>
        <p:nvPicPr>
          <p:cNvPr id="38924" name="Picture 12">
            <a:extLst>
              <a:ext uri="{FF2B5EF4-FFF2-40B4-BE49-F238E27FC236}">
                <a16:creationId xmlns:a16="http://schemas.microsoft.com/office/drawing/2014/main" id="{61DED21D-CF87-4EB8-8CC0-8A2DEB7C33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9216" y="4756180"/>
            <a:ext cx="2230003" cy="194753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F8C0DBD-91E9-474F-8289-B1528E5DE90E}"/>
              </a:ext>
            </a:extLst>
          </p:cNvPr>
          <p:cNvSpPr txBox="1"/>
          <p:nvPr/>
        </p:nvSpPr>
        <p:spPr>
          <a:xfrm>
            <a:off x="7434470" y="115342"/>
            <a:ext cx="4757530" cy="646331"/>
          </a:xfrm>
          <a:prstGeom prst="rect">
            <a:avLst/>
          </a:prstGeom>
          <a:noFill/>
        </p:spPr>
        <p:txBody>
          <a:bodyPr wrap="square" rtlCol="0">
            <a:spAutoFit/>
          </a:bodyPr>
          <a:lstStyle/>
          <a:p>
            <a:r>
              <a:rPr lang="en-IN" dirty="0">
                <a:solidFill>
                  <a:schemeClr val="accent3"/>
                </a:solidFill>
              </a:rPr>
              <a:t>Sahaja Yoga - </a:t>
            </a:r>
            <a:r>
              <a:rPr lang="en-IN" sz="1800" dirty="0">
                <a:latin typeface="+mj-lt"/>
              </a:rPr>
              <a:t>Medical Research Information</a:t>
            </a:r>
          </a:p>
          <a:p>
            <a:r>
              <a:rPr lang="en-IN" dirty="0">
                <a:solidFill>
                  <a:schemeClr val="accent3"/>
                </a:solidFill>
              </a:rPr>
              <a:t> </a:t>
            </a:r>
          </a:p>
        </p:txBody>
      </p:sp>
    </p:spTree>
    <p:extLst>
      <p:ext uri="{BB962C8B-B14F-4D97-AF65-F5344CB8AC3E}">
        <p14:creationId xmlns:p14="http://schemas.microsoft.com/office/powerpoint/2010/main" val="26322273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C6BD8B-B426-4C29-9B82-3AB988ACEF6E}"/>
              </a:ext>
            </a:extLst>
          </p:cNvPr>
          <p:cNvSpPr txBox="1"/>
          <p:nvPr/>
        </p:nvSpPr>
        <p:spPr>
          <a:xfrm>
            <a:off x="509954" y="889843"/>
            <a:ext cx="11271738" cy="5632311"/>
          </a:xfrm>
          <a:prstGeom prst="rect">
            <a:avLst/>
          </a:prstGeom>
          <a:noFill/>
        </p:spPr>
        <p:txBody>
          <a:bodyPr wrap="square">
            <a:spAutoFit/>
          </a:bodyPr>
          <a:lstStyle/>
          <a:p>
            <a:pPr algn="just"/>
            <a:r>
              <a:rPr lang="en-IN" b="0" i="0" dirty="0">
                <a:solidFill>
                  <a:srgbClr val="002060"/>
                </a:solidFill>
                <a:effectLst/>
              </a:rPr>
              <a:t>Taken together, the findings </a:t>
            </a:r>
            <a:r>
              <a:rPr lang="en-IN" b="1" i="0" dirty="0">
                <a:solidFill>
                  <a:srgbClr val="002060"/>
                </a:solidFill>
                <a:effectLst/>
              </a:rPr>
              <a:t>suggest that during </a:t>
            </a:r>
            <a:r>
              <a:rPr lang="en-IN" b="1" dirty="0">
                <a:solidFill>
                  <a:srgbClr val="002060"/>
                </a:solidFill>
              </a:rPr>
              <a:t>Sahaja Yoga </a:t>
            </a:r>
            <a:r>
              <a:rPr lang="en-IN" b="1" i="0" dirty="0">
                <a:solidFill>
                  <a:srgbClr val="002060"/>
                </a:solidFill>
                <a:effectLst/>
              </a:rPr>
              <a:t>Meditation, the reduced mental activity is mediated by increased activation of networks of internalised attention which seem to trigger activity in regions that mediate positive emotions (left frontal cortex) while decreasing networks related to external attention and irrelevant processes.</a:t>
            </a:r>
          </a:p>
          <a:p>
            <a:pPr algn="just"/>
            <a:endParaRPr lang="en-IN" b="0" i="0" dirty="0">
              <a:solidFill>
                <a:srgbClr val="002060"/>
              </a:solidFill>
              <a:effectLst/>
            </a:endParaRPr>
          </a:p>
          <a:p>
            <a:pPr algn="just"/>
            <a:r>
              <a:rPr lang="en-IN" b="0" i="0" dirty="0">
                <a:solidFill>
                  <a:srgbClr val="002060"/>
                </a:solidFill>
                <a:effectLst/>
              </a:rPr>
              <a:t>The enhanced connection between frontal and parietal regions is probably a prerequisite for the general intensification of internalised attention necessary for the induction of the altered state of mental silence.</a:t>
            </a:r>
          </a:p>
          <a:p>
            <a:pPr algn="just"/>
            <a:endParaRPr lang="en-IN" b="0" i="0" dirty="0">
              <a:solidFill>
                <a:srgbClr val="002060"/>
              </a:solidFill>
              <a:effectLst/>
            </a:endParaRPr>
          </a:p>
          <a:p>
            <a:pPr algn="just"/>
            <a:r>
              <a:rPr lang="en-IN" b="0" i="0" dirty="0">
                <a:solidFill>
                  <a:schemeClr val="accent4"/>
                </a:solidFill>
                <a:effectLst/>
              </a:rPr>
              <a:t>In conclusion, this ground-breaking study shows that the subjective experiences of mental silence and positive emotions during Meditation have very specific neurophysiological correlates in the activation and connectivity of regions that mediate internalised attention and positive affect.</a:t>
            </a:r>
          </a:p>
          <a:p>
            <a:pPr algn="just"/>
            <a:endParaRPr lang="en-IN" b="0" i="0" dirty="0">
              <a:solidFill>
                <a:srgbClr val="002060"/>
              </a:solidFill>
              <a:effectLst/>
              <a:latin typeface="Raleway"/>
            </a:endParaRPr>
          </a:p>
          <a:p>
            <a:pPr algn="just"/>
            <a:r>
              <a:rPr lang="en-IN" b="1" i="0" dirty="0">
                <a:solidFill>
                  <a:srgbClr val="0070C0"/>
                </a:solidFill>
                <a:effectLst/>
              </a:rPr>
              <a:t>References</a:t>
            </a:r>
            <a:br>
              <a:rPr lang="en-IN" b="1" i="0" dirty="0">
                <a:solidFill>
                  <a:srgbClr val="0070C0"/>
                </a:solidFill>
                <a:effectLst/>
              </a:rPr>
            </a:br>
            <a:r>
              <a:rPr lang="en-IN" b="0" i="0" dirty="0" err="1">
                <a:solidFill>
                  <a:srgbClr val="0070C0"/>
                </a:solidFill>
                <a:effectLst/>
              </a:rPr>
              <a:t>Aftanas</a:t>
            </a:r>
            <a:r>
              <a:rPr lang="en-IN" b="0" i="0" dirty="0">
                <a:solidFill>
                  <a:srgbClr val="0070C0"/>
                </a:solidFill>
                <a:effectLst/>
              </a:rPr>
              <a:t> LI, </a:t>
            </a:r>
            <a:r>
              <a:rPr lang="en-IN" b="0" i="0" dirty="0" err="1">
                <a:solidFill>
                  <a:srgbClr val="0070C0"/>
                </a:solidFill>
                <a:effectLst/>
              </a:rPr>
              <a:t>Golocheikine</a:t>
            </a:r>
            <a:r>
              <a:rPr lang="en-IN" b="0" i="0" dirty="0">
                <a:solidFill>
                  <a:srgbClr val="0070C0"/>
                </a:solidFill>
                <a:effectLst/>
              </a:rPr>
              <a:t> SA. (2001): Human anterior and frontal midline theta and lower alpha reflect emotionally positive state and internalized attention: high-resolution EEG investigation of meditation. Neuroscience Letters 310(1):57-60.</a:t>
            </a:r>
          </a:p>
          <a:p>
            <a:pPr algn="just"/>
            <a:r>
              <a:rPr lang="en-IN" b="0" i="0" dirty="0" err="1">
                <a:solidFill>
                  <a:srgbClr val="0070C0"/>
                </a:solidFill>
                <a:effectLst/>
              </a:rPr>
              <a:t>Aftanas</a:t>
            </a:r>
            <a:r>
              <a:rPr lang="en-IN" b="0" i="0" dirty="0">
                <a:solidFill>
                  <a:srgbClr val="0070C0"/>
                </a:solidFill>
                <a:effectLst/>
              </a:rPr>
              <a:t> LI, </a:t>
            </a:r>
            <a:r>
              <a:rPr lang="en-IN" b="0" i="0" dirty="0" err="1">
                <a:solidFill>
                  <a:srgbClr val="0070C0"/>
                </a:solidFill>
                <a:effectLst/>
              </a:rPr>
              <a:t>Golocheikine</a:t>
            </a:r>
            <a:r>
              <a:rPr lang="en-IN" b="0" i="0" dirty="0">
                <a:solidFill>
                  <a:srgbClr val="0070C0"/>
                </a:solidFill>
                <a:effectLst/>
              </a:rPr>
              <a:t> SA. (2002): Non-linear dynamic complexity of the human EEG during meditation. Neuroscience Letters 330: 143-146.</a:t>
            </a:r>
          </a:p>
          <a:p>
            <a:pPr algn="just"/>
            <a:r>
              <a:rPr lang="en-IN" b="0" i="0" dirty="0" err="1">
                <a:solidFill>
                  <a:srgbClr val="0070C0"/>
                </a:solidFill>
                <a:effectLst/>
              </a:rPr>
              <a:t>Aftanas</a:t>
            </a:r>
            <a:r>
              <a:rPr lang="en-IN" b="0" i="0" dirty="0">
                <a:solidFill>
                  <a:srgbClr val="0070C0"/>
                </a:solidFill>
                <a:effectLst/>
              </a:rPr>
              <a:t> LI, </a:t>
            </a:r>
            <a:r>
              <a:rPr lang="en-IN" b="0" i="0" dirty="0" err="1">
                <a:solidFill>
                  <a:srgbClr val="0070C0"/>
                </a:solidFill>
                <a:effectLst/>
              </a:rPr>
              <a:t>Golosheikin</a:t>
            </a:r>
            <a:r>
              <a:rPr lang="en-IN" b="0" i="0" dirty="0">
                <a:solidFill>
                  <a:srgbClr val="0070C0"/>
                </a:solidFill>
                <a:effectLst/>
              </a:rPr>
              <a:t> S.A. (2003): Changes in cortical activity in altered states of consciousness: the study of meditation by high-resolution EEG. Human Physiology 29(2):143-151</a:t>
            </a:r>
          </a:p>
        </p:txBody>
      </p:sp>
      <p:sp>
        <p:nvSpPr>
          <p:cNvPr id="4" name="TextBox 3">
            <a:extLst>
              <a:ext uri="{FF2B5EF4-FFF2-40B4-BE49-F238E27FC236}">
                <a16:creationId xmlns:a16="http://schemas.microsoft.com/office/drawing/2014/main" id="{8AC35793-022F-4D4D-928D-856CB0D46043}"/>
              </a:ext>
            </a:extLst>
          </p:cNvPr>
          <p:cNvSpPr txBox="1"/>
          <p:nvPr/>
        </p:nvSpPr>
        <p:spPr>
          <a:xfrm>
            <a:off x="7434470" y="115342"/>
            <a:ext cx="4757530" cy="646331"/>
          </a:xfrm>
          <a:prstGeom prst="rect">
            <a:avLst/>
          </a:prstGeom>
          <a:noFill/>
        </p:spPr>
        <p:txBody>
          <a:bodyPr wrap="square" rtlCol="0">
            <a:spAutoFit/>
          </a:bodyPr>
          <a:lstStyle/>
          <a:p>
            <a:r>
              <a:rPr lang="en-IN" dirty="0">
                <a:solidFill>
                  <a:schemeClr val="accent3"/>
                </a:solidFill>
              </a:rPr>
              <a:t>Sahaja Yoga - </a:t>
            </a:r>
            <a:r>
              <a:rPr lang="en-IN" sz="1800" dirty="0">
                <a:latin typeface="+mj-lt"/>
              </a:rPr>
              <a:t>Medical Research Information</a:t>
            </a:r>
          </a:p>
          <a:p>
            <a:r>
              <a:rPr lang="en-IN" dirty="0">
                <a:solidFill>
                  <a:schemeClr val="accent3"/>
                </a:solidFill>
              </a:rPr>
              <a:t> </a:t>
            </a:r>
          </a:p>
        </p:txBody>
      </p:sp>
    </p:spTree>
    <p:extLst>
      <p:ext uri="{BB962C8B-B14F-4D97-AF65-F5344CB8AC3E}">
        <p14:creationId xmlns:p14="http://schemas.microsoft.com/office/powerpoint/2010/main" val="9443840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01E6B5D-7FB5-4260-8738-0D0A9C371F60}"/>
              </a:ext>
            </a:extLst>
          </p:cNvPr>
          <p:cNvSpPr txBox="1"/>
          <p:nvPr/>
        </p:nvSpPr>
        <p:spPr>
          <a:xfrm>
            <a:off x="7434470" y="115342"/>
            <a:ext cx="4757530" cy="646331"/>
          </a:xfrm>
          <a:prstGeom prst="rect">
            <a:avLst/>
          </a:prstGeom>
          <a:noFill/>
        </p:spPr>
        <p:txBody>
          <a:bodyPr wrap="square" rtlCol="0">
            <a:spAutoFit/>
          </a:bodyPr>
          <a:lstStyle/>
          <a:p>
            <a:r>
              <a:rPr lang="en-IN" dirty="0">
                <a:solidFill>
                  <a:schemeClr val="accent3"/>
                </a:solidFill>
              </a:rPr>
              <a:t>Sahaja Yoga - </a:t>
            </a:r>
            <a:r>
              <a:rPr lang="en-IN" sz="1800" dirty="0">
                <a:latin typeface="+mj-lt"/>
              </a:rPr>
              <a:t>Medical Research Information</a:t>
            </a:r>
          </a:p>
          <a:p>
            <a:r>
              <a:rPr lang="en-IN" dirty="0">
                <a:solidFill>
                  <a:schemeClr val="accent3"/>
                </a:solidFill>
              </a:rPr>
              <a:t> </a:t>
            </a:r>
          </a:p>
        </p:txBody>
      </p:sp>
      <p:sp>
        <p:nvSpPr>
          <p:cNvPr id="4" name="TextBox 3">
            <a:extLst>
              <a:ext uri="{FF2B5EF4-FFF2-40B4-BE49-F238E27FC236}">
                <a16:creationId xmlns:a16="http://schemas.microsoft.com/office/drawing/2014/main" id="{ECCF6DE1-FB13-4132-83C1-1FC739751719}"/>
              </a:ext>
            </a:extLst>
          </p:cNvPr>
          <p:cNvSpPr txBox="1"/>
          <p:nvPr/>
        </p:nvSpPr>
        <p:spPr>
          <a:xfrm>
            <a:off x="479181" y="749623"/>
            <a:ext cx="6093068" cy="461665"/>
          </a:xfrm>
          <a:prstGeom prst="rect">
            <a:avLst/>
          </a:prstGeom>
          <a:noFill/>
        </p:spPr>
        <p:txBody>
          <a:bodyPr wrap="square">
            <a:spAutoFit/>
          </a:bodyPr>
          <a:lstStyle/>
          <a:p>
            <a:r>
              <a:rPr lang="en-IN" sz="2400" b="1" i="0" dirty="0">
                <a:solidFill>
                  <a:schemeClr val="accent4"/>
                </a:solidFill>
                <a:effectLst/>
                <a:latin typeface="Calibri" panose="020F0502020204030204" pitchFamily="34" charset="0"/>
                <a:cs typeface="Calibri" panose="020F0502020204030204" pitchFamily="34" charset="0"/>
              </a:rPr>
              <a:t>Effects of Sahaja Yoga Meditation on ADHD</a:t>
            </a:r>
            <a:endParaRPr lang="en-IN" sz="2400" dirty="0">
              <a:solidFill>
                <a:schemeClr val="accent4"/>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AC65886A-E87A-4973-BD2A-55A397CEAC9B}"/>
              </a:ext>
            </a:extLst>
          </p:cNvPr>
          <p:cNvSpPr txBox="1"/>
          <p:nvPr/>
        </p:nvSpPr>
        <p:spPr>
          <a:xfrm>
            <a:off x="479181" y="1333649"/>
            <a:ext cx="6955290" cy="4801314"/>
          </a:xfrm>
          <a:prstGeom prst="rect">
            <a:avLst/>
          </a:prstGeom>
          <a:noFill/>
        </p:spPr>
        <p:txBody>
          <a:bodyPr wrap="square">
            <a:spAutoFit/>
          </a:bodyPr>
          <a:lstStyle/>
          <a:p>
            <a:pPr algn="just"/>
            <a:r>
              <a:rPr lang="en-IN" b="0" i="0" dirty="0">
                <a:solidFill>
                  <a:srgbClr val="002060"/>
                </a:solidFill>
                <a:effectLst/>
                <a:latin typeface="Calibri" panose="020F0502020204030204" pitchFamily="34" charset="0"/>
                <a:cs typeface="Calibri" panose="020F0502020204030204" pitchFamily="34" charset="0"/>
              </a:rPr>
              <a:t>A study conducted in Australia, at the </a:t>
            </a:r>
            <a:r>
              <a:rPr lang="en-IN" b="1" i="0" dirty="0">
                <a:solidFill>
                  <a:schemeClr val="accent3">
                    <a:lumMod val="75000"/>
                  </a:schemeClr>
                </a:solidFill>
                <a:effectLst/>
                <a:latin typeface="Calibri" panose="020F0502020204030204" pitchFamily="34" charset="0"/>
                <a:cs typeface="Calibri" panose="020F0502020204030204" pitchFamily="34" charset="0"/>
              </a:rPr>
              <a:t>Natural Therapies Research Unit </a:t>
            </a:r>
            <a:r>
              <a:rPr lang="en-IN" b="0" i="0" dirty="0">
                <a:solidFill>
                  <a:srgbClr val="002060"/>
                </a:solidFill>
                <a:effectLst/>
                <a:latin typeface="Calibri" panose="020F0502020204030204" pitchFamily="34" charset="0"/>
                <a:cs typeface="Calibri" panose="020F0502020204030204" pitchFamily="34" charset="0"/>
              </a:rPr>
              <a:t>of  the Royal Hospital for Women in Sydney, and in collaboration with </a:t>
            </a:r>
            <a:r>
              <a:rPr lang="en-IN" b="1" i="0" dirty="0">
                <a:solidFill>
                  <a:schemeClr val="accent3">
                    <a:lumMod val="75000"/>
                  </a:schemeClr>
                </a:solidFill>
                <a:effectLst/>
                <a:latin typeface="Calibri" panose="020F0502020204030204" pitchFamily="34" charset="0"/>
                <a:cs typeface="Calibri" panose="020F0502020204030204" pitchFamily="34" charset="0"/>
              </a:rPr>
              <a:t>the Institute of Psychiatry, King’s College London, UK</a:t>
            </a:r>
            <a:r>
              <a:rPr lang="en-IN" b="0" i="0" dirty="0">
                <a:solidFill>
                  <a:srgbClr val="002060"/>
                </a:solidFill>
                <a:effectLst/>
                <a:latin typeface="Calibri" panose="020F0502020204030204" pitchFamily="34" charset="0"/>
                <a:cs typeface="Calibri" panose="020F0502020204030204" pitchFamily="34" charset="0"/>
              </a:rPr>
              <a:t>, showed significant improvement of the symptoms of Attention Deficit Hyperactivity Disorder (ADHD).</a:t>
            </a:r>
          </a:p>
          <a:p>
            <a:pPr algn="l"/>
            <a:endParaRPr lang="en-IN" dirty="0">
              <a:solidFill>
                <a:srgbClr val="002060"/>
              </a:solidFill>
              <a:latin typeface="Calibri" panose="020F0502020204030204" pitchFamily="34" charset="0"/>
              <a:cs typeface="Calibri" panose="020F0502020204030204" pitchFamily="34" charset="0"/>
            </a:endParaRPr>
          </a:p>
          <a:p>
            <a:pPr algn="just"/>
            <a:r>
              <a:rPr lang="en-IN" b="0" i="0" dirty="0">
                <a:solidFill>
                  <a:srgbClr val="002060"/>
                </a:solidFill>
                <a:effectLst/>
                <a:latin typeface="Calibri" panose="020F0502020204030204" pitchFamily="34" charset="0"/>
                <a:cs typeface="Calibri" panose="020F0502020204030204" pitchFamily="34" charset="0"/>
              </a:rPr>
              <a:t>ADHD is a disorder that develops in childhood and is characterised by problems of attention, impulsiveness and hyperactivity.</a:t>
            </a:r>
          </a:p>
          <a:p>
            <a:pPr algn="l"/>
            <a:endParaRPr lang="en-IN" b="0" i="0" dirty="0">
              <a:solidFill>
                <a:srgbClr val="002060"/>
              </a:solidFill>
              <a:effectLst/>
              <a:latin typeface="Calibri" panose="020F0502020204030204" pitchFamily="34" charset="0"/>
              <a:cs typeface="Calibri" panose="020F0502020204030204" pitchFamily="34" charset="0"/>
            </a:endParaRPr>
          </a:p>
          <a:p>
            <a:pPr algn="just"/>
            <a:r>
              <a:rPr lang="en-IN" b="0" i="0" dirty="0">
                <a:solidFill>
                  <a:srgbClr val="002060"/>
                </a:solidFill>
                <a:effectLst/>
                <a:latin typeface="Calibri" panose="020F0502020204030204" pitchFamily="34" charset="0"/>
                <a:cs typeface="Calibri" panose="020F0502020204030204" pitchFamily="34" charset="0"/>
              </a:rPr>
              <a:t>The treatment of choice in ADHD is the administration of stimulant Medication. However, there are side effects, there is concern about the unknown long-term effects of stimulants on brain development and there is </a:t>
            </a:r>
            <a:r>
              <a:rPr lang="en-IN" dirty="0">
                <a:solidFill>
                  <a:srgbClr val="002060"/>
                </a:solidFill>
              </a:rPr>
              <a:t>evidence that the benefits of medication are much reduced after about a year of use. </a:t>
            </a:r>
          </a:p>
          <a:p>
            <a:pPr algn="just"/>
            <a:endParaRPr lang="en-IN" dirty="0">
              <a:solidFill>
                <a:srgbClr val="002060"/>
              </a:solidFill>
              <a:latin typeface="Calibri" panose="020F0502020204030204" pitchFamily="34" charset="0"/>
              <a:cs typeface="Calibri" panose="020F0502020204030204" pitchFamily="34" charset="0"/>
            </a:endParaRPr>
          </a:p>
          <a:p>
            <a:pPr algn="just"/>
            <a:r>
              <a:rPr lang="en-IN" b="0" i="0" dirty="0">
                <a:solidFill>
                  <a:srgbClr val="002060"/>
                </a:solidFill>
                <a:effectLst/>
                <a:latin typeface="Calibri" panose="020F0502020204030204" pitchFamily="34" charset="0"/>
                <a:cs typeface="Calibri" panose="020F0502020204030204" pitchFamily="34" charset="0"/>
              </a:rPr>
              <a:t>For these reasons parents prefer non-pharmacological treatment and there is a search for effective non-pharmacological treatment options.</a:t>
            </a:r>
          </a:p>
        </p:txBody>
      </p:sp>
      <p:pic>
        <p:nvPicPr>
          <p:cNvPr id="43010" name="Picture 2">
            <a:extLst>
              <a:ext uri="{FF2B5EF4-FFF2-40B4-BE49-F238E27FC236}">
                <a16:creationId xmlns:a16="http://schemas.microsoft.com/office/drawing/2014/main" id="{13BBC628-E855-4932-9B1F-D41253CA90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8639" y="622413"/>
            <a:ext cx="4149191" cy="311189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DD035437-6AC4-4AE0-B36E-B55D268DEB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8639" y="3900318"/>
            <a:ext cx="4155468" cy="2842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39352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62EB77F-984E-42C1-98FA-43D4CE954087}"/>
              </a:ext>
            </a:extLst>
          </p:cNvPr>
          <p:cNvSpPr txBox="1"/>
          <p:nvPr/>
        </p:nvSpPr>
        <p:spPr>
          <a:xfrm>
            <a:off x="7434470" y="115342"/>
            <a:ext cx="4757530" cy="646331"/>
          </a:xfrm>
          <a:prstGeom prst="rect">
            <a:avLst/>
          </a:prstGeom>
          <a:noFill/>
        </p:spPr>
        <p:txBody>
          <a:bodyPr wrap="square" rtlCol="0">
            <a:spAutoFit/>
          </a:bodyPr>
          <a:lstStyle/>
          <a:p>
            <a:r>
              <a:rPr lang="en-IN" dirty="0">
                <a:solidFill>
                  <a:schemeClr val="accent3"/>
                </a:solidFill>
              </a:rPr>
              <a:t>Sahaja Yoga - </a:t>
            </a:r>
            <a:r>
              <a:rPr lang="en-IN" sz="1800" dirty="0">
                <a:latin typeface="+mj-lt"/>
              </a:rPr>
              <a:t>Medical Research Information</a:t>
            </a:r>
          </a:p>
          <a:p>
            <a:r>
              <a:rPr lang="en-IN" dirty="0">
                <a:solidFill>
                  <a:schemeClr val="accent3"/>
                </a:solidFill>
              </a:rPr>
              <a:t> </a:t>
            </a:r>
          </a:p>
        </p:txBody>
      </p:sp>
      <p:sp>
        <p:nvSpPr>
          <p:cNvPr id="4" name="TextBox 3">
            <a:extLst>
              <a:ext uri="{FF2B5EF4-FFF2-40B4-BE49-F238E27FC236}">
                <a16:creationId xmlns:a16="http://schemas.microsoft.com/office/drawing/2014/main" id="{14524F85-B0CE-4E4C-A157-E4D53DCBAA72}"/>
              </a:ext>
            </a:extLst>
          </p:cNvPr>
          <p:cNvSpPr txBox="1"/>
          <p:nvPr/>
        </p:nvSpPr>
        <p:spPr>
          <a:xfrm>
            <a:off x="461596" y="1017456"/>
            <a:ext cx="6093068" cy="3139321"/>
          </a:xfrm>
          <a:prstGeom prst="rect">
            <a:avLst/>
          </a:prstGeom>
          <a:noFill/>
        </p:spPr>
        <p:txBody>
          <a:bodyPr wrap="square">
            <a:spAutoFit/>
          </a:bodyPr>
          <a:lstStyle/>
          <a:p>
            <a:pPr algn="just"/>
            <a:r>
              <a:rPr lang="en-IN" b="0" i="0" dirty="0">
                <a:solidFill>
                  <a:srgbClr val="002060"/>
                </a:solidFill>
                <a:effectLst/>
                <a:latin typeface="Calibri" panose="020F0502020204030204" pitchFamily="34" charset="0"/>
                <a:cs typeface="Calibri" panose="020F0502020204030204" pitchFamily="34" charset="0"/>
              </a:rPr>
              <a:t>26 children with ADHD, aged between 4 and 12, were treated for 6 weeks with Sahaja Yoga Meditation adjunctive to their usual treatment (i.e. some of them were receiving stimulant </a:t>
            </a:r>
            <a:r>
              <a:rPr lang="en-IN" dirty="0">
                <a:solidFill>
                  <a:srgbClr val="002060"/>
                </a:solidFill>
              </a:rPr>
              <a:t>m</a:t>
            </a:r>
            <a:r>
              <a:rPr lang="en-IN" b="0" i="0" dirty="0">
                <a:solidFill>
                  <a:srgbClr val="002060"/>
                </a:solidFill>
                <a:effectLst/>
                <a:latin typeface="Calibri" panose="020F0502020204030204" pitchFamily="34" charset="0"/>
                <a:cs typeface="Calibri" panose="020F0502020204030204" pitchFamily="34" charset="0"/>
              </a:rPr>
              <a:t>edication) and then compared to a waiting list control group who received no treatment.</a:t>
            </a:r>
          </a:p>
          <a:p>
            <a:pPr algn="just"/>
            <a:endParaRPr lang="en-IN" b="0" i="0" dirty="0">
              <a:solidFill>
                <a:srgbClr val="002060"/>
              </a:solidFill>
              <a:effectLst/>
              <a:latin typeface="Calibri" panose="020F0502020204030204" pitchFamily="34" charset="0"/>
              <a:cs typeface="Calibri" panose="020F0502020204030204" pitchFamily="34" charset="0"/>
            </a:endParaRPr>
          </a:p>
          <a:p>
            <a:pPr algn="just"/>
            <a:r>
              <a:rPr lang="en-IN" b="0" i="0" dirty="0">
                <a:solidFill>
                  <a:srgbClr val="002060"/>
                </a:solidFill>
                <a:effectLst/>
                <a:latin typeface="Calibri" panose="020F0502020204030204" pitchFamily="34" charset="0"/>
                <a:cs typeface="Calibri" panose="020F0502020204030204" pitchFamily="34" charset="0"/>
              </a:rPr>
              <a:t>Children with ADHD who learned how to meditate compared to the waiting list control group showed a significant reduction of the main symptoms of hyperactivity, impulsiveness and inattention. Other, secondary benefits were an improved child-parent relationship and enhanced self-esteem in </a:t>
            </a:r>
            <a:r>
              <a:rPr lang="en-IN" dirty="0">
                <a:solidFill>
                  <a:srgbClr val="002060"/>
                </a:solidFill>
              </a:rPr>
              <a:t>the</a:t>
            </a:r>
            <a:r>
              <a:rPr lang="en-IN" b="0" i="0" dirty="0">
                <a:solidFill>
                  <a:srgbClr val="002060"/>
                </a:solidFill>
                <a:effectLst/>
                <a:latin typeface="Calibri" panose="020F0502020204030204" pitchFamily="34" charset="0"/>
                <a:cs typeface="Calibri" panose="020F0502020204030204" pitchFamily="34" charset="0"/>
              </a:rPr>
              <a:t> children.</a:t>
            </a:r>
          </a:p>
        </p:txBody>
      </p:sp>
      <p:sp>
        <p:nvSpPr>
          <p:cNvPr id="6" name="TextBox 5">
            <a:extLst>
              <a:ext uri="{FF2B5EF4-FFF2-40B4-BE49-F238E27FC236}">
                <a16:creationId xmlns:a16="http://schemas.microsoft.com/office/drawing/2014/main" id="{196852D0-0FA8-454D-B27B-78BC5F59C402}"/>
              </a:ext>
            </a:extLst>
          </p:cNvPr>
          <p:cNvSpPr txBox="1"/>
          <p:nvPr/>
        </p:nvSpPr>
        <p:spPr>
          <a:xfrm>
            <a:off x="461596" y="4305943"/>
            <a:ext cx="6093068" cy="1200329"/>
          </a:xfrm>
          <a:prstGeom prst="rect">
            <a:avLst/>
          </a:prstGeom>
          <a:noFill/>
        </p:spPr>
        <p:txBody>
          <a:bodyPr wrap="square">
            <a:spAutoFit/>
          </a:bodyPr>
          <a:lstStyle/>
          <a:p>
            <a:pPr algn="l"/>
            <a:r>
              <a:rPr lang="en-IN" b="0" i="0" dirty="0">
                <a:solidFill>
                  <a:srgbClr val="002060"/>
                </a:solidFill>
                <a:effectLst/>
                <a:latin typeface="Calibri" panose="020F0502020204030204" pitchFamily="34" charset="0"/>
                <a:cs typeface="Calibri" panose="020F0502020204030204" pitchFamily="34" charset="0"/>
              </a:rPr>
              <a:t>This reduction of symptoms was observed equally in medicated and non-medicated patients.</a:t>
            </a:r>
          </a:p>
          <a:p>
            <a:br>
              <a:rPr lang="en-IN" dirty="0">
                <a:solidFill>
                  <a:srgbClr val="002060"/>
                </a:solidFill>
                <a:latin typeface="Calibri" panose="020F0502020204030204" pitchFamily="34" charset="0"/>
                <a:cs typeface="Calibri" panose="020F0502020204030204" pitchFamily="34" charset="0"/>
              </a:rPr>
            </a:br>
            <a:endParaRPr lang="en-IN" dirty="0">
              <a:solidFill>
                <a:srgbClr val="002060"/>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0BEB17B8-4CDC-43C0-9704-1EC1694CCAA7}"/>
              </a:ext>
            </a:extLst>
          </p:cNvPr>
          <p:cNvSpPr txBox="1"/>
          <p:nvPr/>
        </p:nvSpPr>
        <p:spPr>
          <a:xfrm>
            <a:off x="461596" y="5044607"/>
            <a:ext cx="6093068" cy="923330"/>
          </a:xfrm>
          <a:prstGeom prst="rect">
            <a:avLst/>
          </a:prstGeom>
          <a:noFill/>
        </p:spPr>
        <p:txBody>
          <a:bodyPr wrap="square">
            <a:spAutoFit/>
          </a:bodyPr>
          <a:lstStyle/>
          <a:p>
            <a:pPr algn="just"/>
            <a:r>
              <a:rPr lang="en-IN" b="0" i="0" dirty="0">
                <a:solidFill>
                  <a:srgbClr val="002060"/>
                </a:solidFill>
                <a:effectLst/>
                <a:latin typeface="Calibri" panose="020F0502020204030204" pitchFamily="34" charset="0"/>
                <a:cs typeface="Calibri" panose="020F0502020204030204" pitchFamily="34" charset="0"/>
              </a:rPr>
              <a:t>Furthermore, of the children who were treated with stimulant </a:t>
            </a:r>
            <a:r>
              <a:rPr lang="en-IN" dirty="0">
                <a:solidFill>
                  <a:srgbClr val="002060"/>
                </a:solidFill>
              </a:rPr>
              <a:t>m</a:t>
            </a:r>
            <a:r>
              <a:rPr lang="en-IN" b="0" i="0" dirty="0">
                <a:solidFill>
                  <a:srgbClr val="002060"/>
                </a:solidFill>
                <a:effectLst/>
                <a:latin typeface="Calibri" panose="020F0502020204030204" pitchFamily="34" charset="0"/>
                <a:cs typeface="Calibri" panose="020F0502020204030204" pitchFamily="34" charset="0"/>
              </a:rPr>
              <a:t>edication, over 50% either discontinued or reduced their stimulant medication but still improved in their symptoms.</a:t>
            </a:r>
            <a:endParaRPr lang="en-IN" dirty="0">
              <a:solidFill>
                <a:srgbClr val="002060"/>
              </a:solidFill>
              <a:latin typeface="Calibri" panose="020F0502020204030204" pitchFamily="34" charset="0"/>
              <a:cs typeface="Calibri" panose="020F0502020204030204" pitchFamily="34" charset="0"/>
            </a:endParaRPr>
          </a:p>
        </p:txBody>
      </p:sp>
      <p:pic>
        <p:nvPicPr>
          <p:cNvPr id="41988" name="Picture 4">
            <a:extLst>
              <a:ext uri="{FF2B5EF4-FFF2-40B4-BE49-F238E27FC236}">
                <a16:creationId xmlns:a16="http://schemas.microsoft.com/office/drawing/2014/main" id="{3AF93E45-46F0-468D-9404-AE666FD31E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7904" y="1457072"/>
            <a:ext cx="4762500" cy="4314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5043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F5BAE1-4D60-4BF2-8A09-7EE560112D08}"/>
              </a:ext>
            </a:extLst>
          </p:cNvPr>
          <p:cNvSpPr txBox="1"/>
          <p:nvPr/>
        </p:nvSpPr>
        <p:spPr>
          <a:xfrm>
            <a:off x="7434470" y="115342"/>
            <a:ext cx="4757530" cy="646331"/>
          </a:xfrm>
          <a:prstGeom prst="rect">
            <a:avLst/>
          </a:prstGeom>
          <a:noFill/>
        </p:spPr>
        <p:txBody>
          <a:bodyPr wrap="square" rtlCol="0">
            <a:spAutoFit/>
          </a:bodyPr>
          <a:lstStyle/>
          <a:p>
            <a:r>
              <a:rPr lang="en-IN" dirty="0">
                <a:solidFill>
                  <a:schemeClr val="accent3"/>
                </a:solidFill>
              </a:rPr>
              <a:t>Sahaja Yoga - </a:t>
            </a:r>
            <a:r>
              <a:rPr lang="en-IN" sz="1800" dirty="0">
                <a:latin typeface="+mj-lt"/>
              </a:rPr>
              <a:t>Medical Research Information</a:t>
            </a:r>
          </a:p>
          <a:p>
            <a:r>
              <a:rPr lang="en-IN" dirty="0">
                <a:solidFill>
                  <a:schemeClr val="accent3"/>
                </a:solidFill>
              </a:rPr>
              <a:t> </a:t>
            </a:r>
          </a:p>
        </p:txBody>
      </p:sp>
      <p:sp>
        <p:nvSpPr>
          <p:cNvPr id="4" name="TextBox 3">
            <a:extLst>
              <a:ext uri="{FF2B5EF4-FFF2-40B4-BE49-F238E27FC236}">
                <a16:creationId xmlns:a16="http://schemas.microsoft.com/office/drawing/2014/main" id="{67C207BD-FCC6-4108-B908-C3B74FF7280B}"/>
              </a:ext>
            </a:extLst>
          </p:cNvPr>
          <p:cNvSpPr txBox="1"/>
          <p:nvPr/>
        </p:nvSpPr>
        <p:spPr>
          <a:xfrm>
            <a:off x="563282" y="761673"/>
            <a:ext cx="6871188" cy="369332"/>
          </a:xfrm>
          <a:prstGeom prst="rect">
            <a:avLst/>
          </a:prstGeom>
          <a:noFill/>
        </p:spPr>
        <p:txBody>
          <a:bodyPr wrap="square">
            <a:spAutoFit/>
          </a:bodyPr>
          <a:lstStyle/>
          <a:p>
            <a:r>
              <a:rPr lang="en-IN" b="0" i="0" dirty="0">
                <a:solidFill>
                  <a:srgbClr val="002060"/>
                </a:solidFill>
                <a:effectLst/>
                <a:latin typeface="Calibri" panose="020F0502020204030204" pitchFamily="34" charset="0"/>
                <a:cs typeface="Calibri" panose="020F0502020204030204" pitchFamily="34" charset="0"/>
              </a:rPr>
              <a:t>The children improved in their behaviour at home and at school.</a:t>
            </a:r>
            <a:endParaRPr lang="en-IN" dirty="0">
              <a:solidFill>
                <a:srgbClr val="002060"/>
              </a:solidFill>
              <a:latin typeface="Calibri" panose="020F0502020204030204" pitchFamily="34" charset="0"/>
              <a:cs typeface="Calibri" panose="020F0502020204030204" pitchFamily="34" charset="0"/>
            </a:endParaRPr>
          </a:p>
        </p:txBody>
      </p:sp>
      <p:pic>
        <p:nvPicPr>
          <p:cNvPr id="40962" name="Picture 2">
            <a:extLst>
              <a:ext uri="{FF2B5EF4-FFF2-40B4-BE49-F238E27FC236}">
                <a16:creationId xmlns:a16="http://schemas.microsoft.com/office/drawing/2014/main" id="{3B789242-0103-4BC0-8AD7-5695839965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519" y="2038899"/>
            <a:ext cx="7083974" cy="470375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00E3336-F352-4D5E-80E4-404456EAE120}"/>
              </a:ext>
            </a:extLst>
          </p:cNvPr>
          <p:cNvSpPr txBox="1"/>
          <p:nvPr/>
        </p:nvSpPr>
        <p:spPr>
          <a:xfrm>
            <a:off x="549519" y="1207902"/>
            <a:ext cx="11092962" cy="923330"/>
          </a:xfrm>
          <a:prstGeom prst="rect">
            <a:avLst/>
          </a:prstGeom>
          <a:noFill/>
        </p:spPr>
        <p:txBody>
          <a:bodyPr wrap="square">
            <a:spAutoFit/>
          </a:bodyPr>
          <a:lstStyle/>
          <a:p>
            <a:pPr algn="just"/>
            <a:r>
              <a:rPr lang="en-IN" b="0" i="0" dirty="0">
                <a:solidFill>
                  <a:srgbClr val="002060"/>
                </a:solidFill>
                <a:effectLst/>
                <a:latin typeface="Calibri" panose="020F0502020204030204" pitchFamily="34" charset="0"/>
                <a:cs typeface="Calibri" panose="020F0502020204030204" pitchFamily="34" charset="0"/>
              </a:rPr>
              <a:t>This pioneering study suggests that Meditation is a promising non-pharmacological treatment option for children with ADHD that needs to be further explored.</a:t>
            </a:r>
          </a:p>
          <a:p>
            <a:pPr algn="just"/>
            <a:endParaRPr lang="en-IN" b="0" i="0" dirty="0">
              <a:solidFill>
                <a:srgbClr val="002060"/>
              </a:solidFill>
              <a:effectLst/>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243FBBEE-FD01-4659-9A15-CFB91E62311D}"/>
              </a:ext>
            </a:extLst>
          </p:cNvPr>
          <p:cNvSpPr txBox="1"/>
          <p:nvPr/>
        </p:nvSpPr>
        <p:spPr>
          <a:xfrm>
            <a:off x="7837164" y="4220197"/>
            <a:ext cx="3952141" cy="2031325"/>
          </a:xfrm>
          <a:prstGeom prst="rect">
            <a:avLst/>
          </a:prstGeom>
          <a:noFill/>
        </p:spPr>
        <p:txBody>
          <a:bodyPr wrap="square">
            <a:spAutoFit/>
          </a:bodyPr>
          <a:lstStyle/>
          <a:p>
            <a:r>
              <a:rPr lang="en-IN" b="1" i="0" dirty="0">
                <a:solidFill>
                  <a:srgbClr val="0070C0"/>
                </a:solidFill>
                <a:effectLst/>
                <a:latin typeface="Calibri" panose="020F0502020204030204" pitchFamily="34" charset="0"/>
                <a:cs typeface="Calibri" panose="020F0502020204030204" pitchFamily="34" charset="0"/>
              </a:rPr>
              <a:t>Reference:</a:t>
            </a:r>
            <a:br>
              <a:rPr lang="en-IN" b="1" i="0" dirty="0">
                <a:solidFill>
                  <a:srgbClr val="0070C0"/>
                </a:solidFill>
                <a:effectLst/>
                <a:latin typeface="Calibri" panose="020F0502020204030204" pitchFamily="34" charset="0"/>
                <a:cs typeface="Calibri" panose="020F0502020204030204" pitchFamily="34" charset="0"/>
              </a:rPr>
            </a:br>
            <a:r>
              <a:rPr lang="en-IN" b="0" i="0" dirty="0">
                <a:solidFill>
                  <a:srgbClr val="0070C0"/>
                </a:solidFill>
                <a:effectLst/>
                <a:latin typeface="Calibri" panose="020F0502020204030204" pitchFamily="34" charset="0"/>
                <a:cs typeface="Calibri" panose="020F0502020204030204" pitchFamily="34" charset="0"/>
              </a:rPr>
              <a:t>Harrison, L., Rubia, K., </a:t>
            </a:r>
            <a:r>
              <a:rPr lang="en-IN" b="0" i="0" dirty="0" err="1">
                <a:solidFill>
                  <a:srgbClr val="0070C0"/>
                </a:solidFill>
                <a:effectLst/>
                <a:latin typeface="Calibri" panose="020F0502020204030204" pitchFamily="34" charset="0"/>
                <a:cs typeface="Calibri" panose="020F0502020204030204" pitchFamily="34" charset="0"/>
              </a:rPr>
              <a:t>Manocha</a:t>
            </a:r>
            <a:r>
              <a:rPr lang="en-IN" b="0" i="0" dirty="0">
                <a:solidFill>
                  <a:srgbClr val="0070C0"/>
                </a:solidFill>
                <a:effectLst/>
                <a:latin typeface="Calibri" panose="020F0502020204030204" pitchFamily="34" charset="0"/>
                <a:cs typeface="Calibri" panose="020F0502020204030204" pitchFamily="34" charset="0"/>
              </a:rPr>
              <a:t>, R. (2003) Sahaja Yoga Meditation as a Family Treatment Program for Attention Deficit Hyperactivity Disorder Children. </a:t>
            </a:r>
            <a:r>
              <a:rPr lang="en-IN" b="0" i="1" dirty="0">
                <a:solidFill>
                  <a:srgbClr val="0070C0"/>
                </a:solidFill>
                <a:effectLst/>
                <a:latin typeface="Calibri" panose="020F0502020204030204" pitchFamily="34" charset="0"/>
                <a:cs typeface="Calibri" panose="020F0502020204030204" pitchFamily="34" charset="0"/>
              </a:rPr>
              <a:t>Clinical Child Psychology and Psychiatry, 9 (4), </a:t>
            </a:r>
            <a:r>
              <a:rPr lang="en-IN" b="0" i="0" dirty="0">
                <a:solidFill>
                  <a:srgbClr val="0070C0"/>
                </a:solidFill>
                <a:effectLst/>
                <a:latin typeface="Calibri" panose="020F0502020204030204" pitchFamily="34" charset="0"/>
                <a:cs typeface="Calibri" panose="020F0502020204030204" pitchFamily="34" charset="0"/>
              </a:rPr>
              <a:t>479-497.</a:t>
            </a:r>
          </a:p>
        </p:txBody>
      </p:sp>
    </p:spTree>
    <p:extLst>
      <p:ext uri="{BB962C8B-B14F-4D97-AF65-F5344CB8AC3E}">
        <p14:creationId xmlns:p14="http://schemas.microsoft.com/office/powerpoint/2010/main" val="12934607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id="{9BF007D5-B0C6-495C-A4F6-8F0AA79BCBDB}"/>
              </a:ext>
            </a:extLst>
          </p:cNvPr>
          <p:cNvSpPr/>
          <p:nvPr/>
        </p:nvSpPr>
        <p:spPr>
          <a:xfrm>
            <a:off x="4018041" y="4584304"/>
            <a:ext cx="2369743" cy="2352030"/>
          </a:xfrm>
          <a:prstGeom prst="ellipse">
            <a:avLst/>
          </a:prstGeom>
          <a:solidFill>
            <a:schemeClr val="tx2">
              <a:lumMod val="90000"/>
              <a:lumOff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Oval 14">
            <a:extLst>
              <a:ext uri="{FF2B5EF4-FFF2-40B4-BE49-F238E27FC236}">
                <a16:creationId xmlns:a16="http://schemas.microsoft.com/office/drawing/2014/main" id="{42FCFC30-43CF-4A3E-9EC6-92A36CCBF825}"/>
              </a:ext>
            </a:extLst>
          </p:cNvPr>
          <p:cNvSpPr/>
          <p:nvPr/>
        </p:nvSpPr>
        <p:spPr>
          <a:xfrm>
            <a:off x="689317" y="1076970"/>
            <a:ext cx="2827606" cy="2352030"/>
          </a:xfrm>
          <a:prstGeom prst="ellipse">
            <a:avLst/>
          </a:prstGeom>
          <a:solidFill>
            <a:schemeClr val="tx2">
              <a:lumMod val="90000"/>
              <a:lumOff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Rectangle 13">
            <a:extLst>
              <a:ext uri="{FF2B5EF4-FFF2-40B4-BE49-F238E27FC236}">
                <a16:creationId xmlns:a16="http://schemas.microsoft.com/office/drawing/2014/main" id="{4BB6D74D-077C-4638-9D38-E01072CFE156}"/>
              </a:ext>
            </a:extLst>
          </p:cNvPr>
          <p:cNvSpPr/>
          <p:nvPr/>
        </p:nvSpPr>
        <p:spPr>
          <a:xfrm>
            <a:off x="7683185" y="897138"/>
            <a:ext cx="4274353" cy="5960862"/>
          </a:xfrm>
          <a:prstGeom prst="rect">
            <a:avLst/>
          </a:prstGeom>
          <a:solidFill>
            <a:schemeClr val="tx2">
              <a:lumMod val="90000"/>
              <a:lumOff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Rectangle 2">
            <a:extLst>
              <a:ext uri="{FF2B5EF4-FFF2-40B4-BE49-F238E27FC236}">
                <a16:creationId xmlns:a16="http://schemas.microsoft.com/office/drawing/2014/main" id="{62B9C204-D111-4287-8DCD-36260F9D8BA0}"/>
              </a:ext>
            </a:extLst>
          </p:cNvPr>
          <p:cNvSpPr txBox="1">
            <a:spLocks noChangeArrowheads="1"/>
          </p:cNvSpPr>
          <p:nvPr/>
        </p:nvSpPr>
        <p:spPr>
          <a:xfrm>
            <a:off x="689317" y="704019"/>
            <a:ext cx="11268221" cy="647700"/>
          </a:xfrm>
          <a:prstGeom prst="rect">
            <a:avLst/>
          </a:prstGeom>
        </p:spPr>
        <p:txBody>
          <a:bodyPr/>
          <a:lstStyle>
            <a:lvl1pPr algn="l" defTabSz="457200" rtl="0" eaLnBrk="1" latinLnBrk="0" hangingPunct="1">
              <a:lnSpc>
                <a:spcPct val="100000"/>
              </a:lnSpc>
              <a:spcBef>
                <a:spcPct val="0"/>
              </a:spcBef>
              <a:buNone/>
              <a:defRPr sz="32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800" b="1" dirty="0">
                <a:solidFill>
                  <a:schemeClr val="tx2"/>
                </a:solidFill>
                <a:latin typeface="Calibri" panose="020F0502020204030204" pitchFamily="34" charset="0"/>
                <a:cs typeface="Calibri" panose="020F0502020204030204" pitchFamily="34" charset="0"/>
              </a:rPr>
              <a:t>Parents’ ratings of child’s benefits from Meditation at home</a:t>
            </a:r>
          </a:p>
        </p:txBody>
      </p:sp>
      <p:graphicFrame>
        <p:nvGraphicFramePr>
          <p:cNvPr id="3" name="Object 3">
            <a:extLst>
              <a:ext uri="{FF2B5EF4-FFF2-40B4-BE49-F238E27FC236}">
                <a16:creationId xmlns:a16="http://schemas.microsoft.com/office/drawing/2014/main" id="{A2CE0FB2-590D-4B1A-A1A4-BF076E444BB4}"/>
              </a:ext>
            </a:extLst>
          </p:cNvPr>
          <p:cNvGraphicFramePr>
            <a:graphicFrameLocks noChangeAspect="1"/>
          </p:cNvGraphicFramePr>
          <p:nvPr/>
        </p:nvGraphicFramePr>
        <p:xfrm>
          <a:off x="-651214" y="1367842"/>
          <a:ext cx="4792775" cy="1874838"/>
        </p:xfrm>
        <a:graphic>
          <a:graphicData uri="http://schemas.openxmlformats.org/presentationml/2006/ole">
            <mc:AlternateContent xmlns:mc="http://schemas.openxmlformats.org/markup-compatibility/2006">
              <mc:Choice xmlns:v="urn:schemas-microsoft-com:vml" Requires="v">
                <p:oleObj name="Chart" r:id="rId2" imgW="5689600" imgH="2246630" progId="Excel.Sheet.8">
                  <p:embed/>
                </p:oleObj>
              </mc:Choice>
              <mc:Fallback>
                <p:oleObj name="Chart" r:id="rId2" imgW="5689600" imgH="2246630" progId="Excel.Sheet.8">
                  <p:embed/>
                  <p:pic>
                    <p:nvPicPr>
                      <p:cNvPr id="3" name="Object 3">
                        <a:extLst>
                          <a:ext uri="{FF2B5EF4-FFF2-40B4-BE49-F238E27FC236}">
                            <a16:creationId xmlns:a16="http://schemas.microsoft.com/office/drawing/2014/main" id="{A2CE0FB2-590D-4B1A-A1A4-BF076E444B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214" y="1367842"/>
                        <a:ext cx="4792775" cy="1874838"/>
                      </a:xfrm>
                      <a:prstGeom prst="rect">
                        <a:avLst/>
                      </a:prstGeom>
                      <a:noFill/>
                      <a:ln>
                        <a:noFill/>
                      </a:ln>
                      <a:effectLst/>
                    </p:spPr>
                  </p:pic>
                </p:oleObj>
              </mc:Fallback>
            </mc:AlternateContent>
          </a:graphicData>
        </a:graphic>
      </p:graphicFrame>
      <p:graphicFrame>
        <p:nvGraphicFramePr>
          <p:cNvPr id="4" name="Object 4">
            <a:extLst>
              <a:ext uri="{FF2B5EF4-FFF2-40B4-BE49-F238E27FC236}">
                <a16:creationId xmlns:a16="http://schemas.microsoft.com/office/drawing/2014/main" id="{7656EE0B-8E96-4769-9B21-693668942B11}"/>
              </a:ext>
            </a:extLst>
          </p:cNvPr>
          <p:cNvGraphicFramePr>
            <a:graphicFrameLocks noChangeAspect="1"/>
          </p:cNvGraphicFramePr>
          <p:nvPr/>
        </p:nvGraphicFramePr>
        <p:xfrm>
          <a:off x="7672946" y="1076970"/>
          <a:ext cx="3637478" cy="1924891"/>
        </p:xfrm>
        <a:graphic>
          <a:graphicData uri="http://schemas.openxmlformats.org/presentationml/2006/ole">
            <mc:AlternateContent xmlns:mc="http://schemas.openxmlformats.org/markup-compatibility/2006">
              <mc:Choice xmlns:v="urn:schemas-microsoft-com:vml" Requires="v">
                <p:oleObj name="Chart" r:id="rId4" imgW="5475605" imgH="2902585" progId="Excel.Sheet.8">
                  <p:embed/>
                </p:oleObj>
              </mc:Choice>
              <mc:Fallback>
                <p:oleObj name="Chart" r:id="rId4" imgW="5475605" imgH="2902585" progId="Excel.Sheet.8">
                  <p:embed/>
                  <p:pic>
                    <p:nvPicPr>
                      <p:cNvPr id="4" name="Object 4">
                        <a:extLst>
                          <a:ext uri="{FF2B5EF4-FFF2-40B4-BE49-F238E27FC236}">
                            <a16:creationId xmlns:a16="http://schemas.microsoft.com/office/drawing/2014/main" id="{7656EE0B-8E96-4769-9B21-693668942B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72946" y="1076970"/>
                        <a:ext cx="3637478" cy="1924891"/>
                      </a:xfrm>
                      <a:prstGeom prst="rect">
                        <a:avLst/>
                      </a:prstGeom>
                      <a:noFill/>
                      <a:ln>
                        <a:noFill/>
                      </a:ln>
                      <a:effectLst/>
                    </p:spPr>
                  </p:pic>
                </p:oleObj>
              </mc:Fallback>
            </mc:AlternateContent>
          </a:graphicData>
        </a:graphic>
      </p:graphicFrame>
      <p:graphicFrame>
        <p:nvGraphicFramePr>
          <p:cNvPr id="6" name="Object 6">
            <a:extLst>
              <a:ext uri="{FF2B5EF4-FFF2-40B4-BE49-F238E27FC236}">
                <a16:creationId xmlns:a16="http://schemas.microsoft.com/office/drawing/2014/main" id="{3381688F-5C5A-4A21-B2A6-C95D30840BF1}"/>
              </a:ext>
            </a:extLst>
          </p:cNvPr>
          <p:cNvGraphicFramePr>
            <a:graphicFrameLocks noChangeAspect="1"/>
          </p:cNvGraphicFramePr>
          <p:nvPr/>
        </p:nvGraphicFramePr>
        <p:xfrm>
          <a:off x="4376023" y="2778841"/>
          <a:ext cx="3661019" cy="2034358"/>
        </p:xfrm>
        <a:graphic>
          <a:graphicData uri="http://schemas.openxmlformats.org/presentationml/2006/ole">
            <mc:AlternateContent xmlns:mc="http://schemas.openxmlformats.org/markup-compatibility/2006">
              <mc:Choice xmlns:v="urn:schemas-microsoft-com:vml" Requires="v">
                <p:oleObj name="Chart" r:id="rId6" imgW="5554345" imgH="3093085" progId="Excel.Sheet.8">
                  <p:embed/>
                </p:oleObj>
              </mc:Choice>
              <mc:Fallback>
                <p:oleObj name="Chart" r:id="rId6" imgW="5554345" imgH="3093085" progId="Excel.Sheet.8">
                  <p:embed/>
                  <p:pic>
                    <p:nvPicPr>
                      <p:cNvPr id="6" name="Object 6">
                        <a:extLst>
                          <a:ext uri="{FF2B5EF4-FFF2-40B4-BE49-F238E27FC236}">
                            <a16:creationId xmlns:a16="http://schemas.microsoft.com/office/drawing/2014/main" id="{3381688F-5C5A-4A21-B2A6-C95D30840B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76023" y="2778841"/>
                        <a:ext cx="3661019" cy="2034358"/>
                      </a:xfrm>
                      <a:prstGeom prst="rect">
                        <a:avLst/>
                      </a:prstGeom>
                      <a:noFill/>
                      <a:ln>
                        <a:noFill/>
                      </a:ln>
                      <a:effectLst/>
                    </p:spPr>
                  </p:pic>
                </p:oleObj>
              </mc:Fallback>
            </mc:AlternateContent>
          </a:graphicData>
        </a:graphic>
      </p:graphicFrame>
      <p:graphicFrame>
        <p:nvGraphicFramePr>
          <p:cNvPr id="7" name="Object 7">
            <a:extLst>
              <a:ext uri="{FF2B5EF4-FFF2-40B4-BE49-F238E27FC236}">
                <a16:creationId xmlns:a16="http://schemas.microsoft.com/office/drawing/2014/main" id="{76B27459-503D-4278-A597-209B1B0CAEC2}"/>
              </a:ext>
            </a:extLst>
          </p:cNvPr>
          <p:cNvGraphicFramePr>
            <a:graphicFrameLocks noChangeAspect="1"/>
          </p:cNvGraphicFramePr>
          <p:nvPr/>
        </p:nvGraphicFramePr>
        <p:xfrm>
          <a:off x="7818217" y="3199582"/>
          <a:ext cx="3492207" cy="1816088"/>
        </p:xfrm>
        <a:graphic>
          <a:graphicData uri="http://schemas.openxmlformats.org/presentationml/2006/ole">
            <mc:AlternateContent xmlns:mc="http://schemas.openxmlformats.org/markup-compatibility/2006">
              <mc:Choice xmlns:v="urn:schemas-microsoft-com:vml" Requires="v">
                <p:oleObj name="Chart" r:id="rId8" imgW="5824855" imgH="3036570" progId="Excel.Sheet.8">
                  <p:embed/>
                </p:oleObj>
              </mc:Choice>
              <mc:Fallback>
                <p:oleObj name="Chart" r:id="rId8" imgW="5824855" imgH="3036570" progId="Excel.Sheet.8">
                  <p:embed/>
                  <p:pic>
                    <p:nvPicPr>
                      <p:cNvPr id="7" name="Object 7">
                        <a:extLst>
                          <a:ext uri="{FF2B5EF4-FFF2-40B4-BE49-F238E27FC236}">
                            <a16:creationId xmlns:a16="http://schemas.microsoft.com/office/drawing/2014/main" id="{76B27459-503D-4278-A597-209B1B0CAEC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18217" y="3199582"/>
                        <a:ext cx="3492207" cy="1816088"/>
                      </a:xfrm>
                      <a:prstGeom prst="rect">
                        <a:avLst/>
                      </a:prstGeom>
                      <a:noFill/>
                      <a:ln>
                        <a:noFill/>
                      </a:ln>
                      <a:effectLst/>
                    </p:spPr>
                  </p:pic>
                </p:oleObj>
              </mc:Fallback>
            </mc:AlternateContent>
          </a:graphicData>
        </a:graphic>
      </p:graphicFrame>
      <p:sp>
        <p:nvSpPr>
          <p:cNvPr id="8" name="Rectangle 8">
            <a:extLst>
              <a:ext uri="{FF2B5EF4-FFF2-40B4-BE49-F238E27FC236}">
                <a16:creationId xmlns:a16="http://schemas.microsoft.com/office/drawing/2014/main" id="{E86392FE-2F24-4BB0-81B8-A4B8F93AF9D1}"/>
              </a:ext>
            </a:extLst>
          </p:cNvPr>
          <p:cNvSpPr>
            <a:spLocks noChangeArrowheads="1"/>
          </p:cNvSpPr>
          <p:nvPr/>
        </p:nvSpPr>
        <p:spPr bwMode="auto">
          <a:xfrm>
            <a:off x="-409428" y="3618877"/>
            <a:ext cx="6264275" cy="576263"/>
          </a:xfrm>
          <a:prstGeom prst="rect">
            <a:avLst/>
          </a:prstGeom>
          <a:noFill/>
          <a:ln w="9525">
            <a:noFill/>
            <a:miter lim="800000"/>
          </a:ln>
        </p:spPr>
        <p:txBody>
          <a:bodyPr lIns="92075" tIns="46038" rIns="92075" bIns="46038" anchor="b"/>
          <a:lstStyle/>
          <a:p>
            <a:pPr algn="ctr"/>
            <a:r>
              <a:rPr lang="en-US" b="1" dirty="0">
                <a:solidFill>
                  <a:schemeClr val="tx2"/>
                </a:solidFill>
                <a:latin typeface="Calibri" panose="020F0502020204030204" pitchFamily="34" charset="0"/>
                <a:cs typeface="Calibri" panose="020F0502020204030204" pitchFamily="34" charset="0"/>
              </a:rPr>
              <a:t>BENEFITS OF MEDITATION ON BEHAVIOR AT SCHOOL</a:t>
            </a:r>
          </a:p>
        </p:txBody>
      </p:sp>
      <p:sp>
        <p:nvSpPr>
          <p:cNvPr id="9" name="Rectangle 9">
            <a:extLst>
              <a:ext uri="{FF2B5EF4-FFF2-40B4-BE49-F238E27FC236}">
                <a16:creationId xmlns:a16="http://schemas.microsoft.com/office/drawing/2014/main" id="{9CD60565-9946-4A44-A93A-E0691D949CE2}"/>
              </a:ext>
            </a:extLst>
          </p:cNvPr>
          <p:cNvSpPr>
            <a:spLocks noChangeArrowheads="1"/>
          </p:cNvSpPr>
          <p:nvPr/>
        </p:nvSpPr>
        <p:spPr bwMode="auto">
          <a:xfrm>
            <a:off x="-409428" y="5263564"/>
            <a:ext cx="4968875" cy="865188"/>
          </a:xfrm>
          <a:prstGeom prst="rect">
            <a:avLst/>
          </a:prstGeom>
          <a:noFill/>
          <a:ln w="12700">
            <a:noFill/>
            <a:miter lim="800000"/>
            <a:headEnd type="none" w="sm" len="sm"/>
            <a:tailEnd type="none" w="sm" len="sm"/>
          </a:ln>
        </p:spPr>
        <p:txBody>
          <a:bodyPr anchor="ctr"/>
          <a:lstStyle/>
          <a:p>
            <a:pPr algn="ctr"/>
            <a:r>
              <a:rPr lang="en-US" b="1" dirty="0">
                <a:solidFill>
                  <a:schemeClr val="tx2"/>
                </a:solidFill>
                <a:latin typeface="Calibri" panose="020F0502020204030204" pitchFamily="34" charset="0"/>
                <a:cs typeface="Calibri" panose="020F0502020204030204" pitchFamily="34" charset="0"/>
              </a:rPr>
              <a:t>BENEFITS OF MEDITATION FOR PARENTS</a:t>
            </a:r>
          </a:p>
        </p:txBody>
      </p:sp>
      <p:graphicFrame>
        <p:nvGraphicFramePr>
          <p:cNvPr id="10" name="Object 10">
            <a:extLst>
              <a:ext uri="{FF2B5EF4-FFF2-40B4-BE49-F238E27FC236}">
                <a16:creationId xmlns:a16="http://schemas.microsoft.com/office/drawing/2014/main" id="{2A0B5DCF-367D-4695-B304-1E5BCC141D4C}"/>
              </a:ext>
            </a:extLst>
          </p:cNvPr>
          <p:cNvGraphicFramePr>
            <a:graphicFrameLocks noChangeAspect="1"/>
          </p:cNvGraphicFramePr>
          <p:nvPr/>
        </p:nvGraphicFramePr>
        <p:xfrm>
          <a:off x="3516923" y="4845792"/>
          <a:ext cx="3109694" cy="2079361"/>
        </p:xfrm>
        <a:graphic>
          <a:graphicData uri="http://schemas.openxmlformats.org/presentationml/2006/ole">
            <mc:AlternateContent xmlns:mc="http://schemas.openxmlformats.org/markup-compatibility/2006">
              <mc:Choice xmlns:v="urn:schemas-microsoft-com:vml" Requires="v">
                <p:oleObj name="Chart" r:id="rId10" imgW="5746115" imgH="3725545" progId="Excel.Sheet.8">
                  <p:embed/>
                </p:oleObj>
              </mc:Choice>
              <mc:Fallback>
                <p:oleObj name="Chart" r:id="rId10" imgW="5746115" imgH="3725545" progId="Excel.Sheet.8">
                  <p:embed/>
                  <p:pic>
                    <p:nvPicPr>
                      <p:cNvPr id="10" name="Object 10">
                        <a:extLst>
                          <a:ext uri="{FF2B5EF4-FFF2-40B4-BE49-F238E27FC236}">
                            <a16:creationId xmlns:a16="http://schemas.microsoft.com/office/drawing/2014/main" id="{2A0B5DCF-367D-4695-B304-1E5BCC141D4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16923" y="4845792"/>
                        <a:ext cx="3109694" cy="2079361"/>
                      </a:xfrm>
                      <a:prstGeom prst="rect">
                        <a:avLst/>
                      </a:prstGeom>
                      <a:noFill/>
                      <a:ln>
                        <a:noFill/>
                      </a:ln>
                      <a:effectLst/>
                    </p:spPr>
                  </p:pic>
                </p:oleObj>
              </mc:Fallback>
            </mc:AlternateContent>
          </a:graphicData>
        </a:graphic>
      </p:graphicFrame>
      <p:graphicFrame>
        <p:nvGraphicFramePr>
          <p:cNvPr id="11" name="Object 11">
            <a:extLst>
              <a:ext uri="{FF2B5EF4-FFF2-40B4-BE49-F238E27FC236}">
                <a16:creationId xmlns:a16="http://schemas.microsoft.com/office/drawing/2014/main" id="{EC099225-6501-473B-A6C2-4504248B75FD}"/>
              </a:ext>
            </a:extLst>
          </p:cNvPr>
          <p:cNvGraphicFramePr>
            <a:graphicFrameLocks noChangeAspect="1"/>
          </p:cNvGraphicFramePr>
          <p:nvPr/>
        </p:nvGraphicFramePr>
        <p:xfrm>
          <a:off x="7683185" y="4993031"/>
          <a:ext cx="3661019" cy="1839680"/>
        </p:xfrm>
        <a:graphic>
          <a:graphicData uri="http://schemas.openxmlformats.org/presentationml/2006/ole">
            <mc:AlternateContent xmlns:mc="http://schemas.openxmlformats.org/markup-compatibility/2006">
              <mc:Choice xmlns:v="urn:schemas-microsoft-com:vml" Requires="v">
                <p:oleObj name="Chart" r:id="rId12" imgW="5791200" imgH="3172460" progId="Excel.Sheet.8">
                  <p:embed/>
                </p:oleObj>
              </mc:Choice>
              <mc:Fallback>
                <p:oleObj name="Chart" r:id="rId12" imgW="5791200" imgH="3172460" progId="Excel.Sheet.8">
                  <p:embed/>
                  <p:pic>
                    <p:nvPicPr>
                      <p:cNvPr id="11" name="Object 11">
                        <a:extLst>
                          <a:ext uri="{FF2B5EF4-FFF2-40B4-BE49-F238E27FC236}">
                            <a16:creationId xmlns:a16="http://schemas.microsoft.com/office/drawing/2014/main" id="{EC099225-6501-473B-A6C2-4504248B75F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683185" y="4993031"/>
                        <a:ext cx="3661019" cy="1839680"/>
                      </a:xfrm>
                      <a:prstGeom prst="rect">
                        <a:avLst/>
                      </a:prstGeom>
                      <a:noFill/>
                      <a:ln>
                        <a:noFill/>
                      </a:ln>
                      <a:effectLst/>
                    </p:spPr>
                  </p:pic>
                </p:oleObj>
              </mc:Fallback>
            </mc:AlternateContent>
          </a:graphicData>
        </a:graphic>
      </p:graphicFrame>
      <p:sp>
        <p:nvSpPr>
          <p:cNvPr id="12" name="Rectangle 12">
            <a:extLst>
              <a:ext uri="{FF2B5EF4-FFF2-40B4-BE49-F238E27FC236}">
                <a16:creationId xmlns:a16="http://schemas.microsoft.com/office/drawing/2014/main" id="{E66C7607-F727-4021-B222-8622733A2F24}"/>
              </a:ext>
            </a:extLst>
          </p:cNvPr>
          <p:cNvSpPr>
            <a:spLocks noChangeArrowheads="1"/>
          </p:cNvSpPr>
          <p:nvPr/>
        </p:nvSpPr>
        <p:spPr bwMode="auto">
          <a:xfrm>
            <a:off x="-859057" y="-59569"/>
            <a:ext cx="5761038" cy="587375"/>
          </a:xfrm>
          <a:prstGeom prst="rect">
            <a:avLst/>
          </a:prstGeom>
          <a:noFill/>
          <a:ln w="12700">
            <a:noFill/>
            <a:miter lim="800000"/>
            <a:headEnd type="none" w="sm" len="sm"/>
            <a:tailEnd type="none" w="sm" len="sm"/>
          </a:ln>
          <a:effectLst/>
        </p:spPr>
        <p:txBody>
          <a:bodyPr lIns="92075" tIns="46038" rIns="92075" bIns="46038" anchor="b">
            <a:scene3d>
              <a:camera prst="orthographicFront"/>
              <a:lightRig rig="threePt" dir="t"/>
            </a:scene3d>
            <a:sp3d extrusionH="57150">
              <a:bevelT w="82550" h="38100" prst="coolSlant"/>
            </a:sp3d>
          </a:bodyPr>
          <a:lstStyle/>
          <a:p>
            <a:pPr algn="ctr">
              <a:defRPr/>
            </a:pPr>
            <a:r>
              <a:rPr lang="en-GB" sz="2400" dirty="0">
                <a:solidFill>
                  <a:schemeClr val="accent4">
                    <a:lumMod val="75000"/>
                  </a:schemeClr>
                </a:solidFill>
              </a:rPr>
              <a:t>ADHD: Subjective Ratings</a:t>
            </a:r>
          </a:p>
        </p:txBody>
      </p:sp>
      <p:sp>
        <p:nvSpPr>
          <p:cNvPr id="13" name="TextBox 12">
            <a:extLst>
              <a:ext uri="{FF2B5EF4-FFF2-40B4-BE49-F238E27FC236}">
                <a16:creationId xmlns:a16="http://schemas.microsoft.com/office/drawing/2014/main" id="{247BC4C9-2F08-4345-9F27-AE03A242AC62}"/>
              </a:ext>
            </a:extLst>
          </p:cNvPr>
          <p:cNvSpPr txBox="1"/>
          <p:nvPr/>
        </p:nvSpPr>
        <p:spPr>
          <a:xfrm>
            <a:off x="7434470" y="115342"/>
            <a:ext cx="4757530" cy="646331"/>
          </a:xfrm>
          <a:prstGeom prst="rect">
            <a:avLst/>
          </a:prstGeom>
          <a:noFill/>
        </p:spPr>
        <p:txBody>
          <a:bodyPr wrap="square" rtlCol="0">
            <a:spAutoFit/>
          </a:bodyPr>
          <a:lstStyle/>
          <a:p>
            <a:r>
              <a:rPr lang="en-IN" dirty="0">
                <a:solidFill>
                  <a:schemeClr val="accent3"/>
                </a:solidFill>
              </a:rPr>
              <a:t>Sahaja Yoga - </a:t>
            </a:r>
            <a:r>
              <a:rPr lang="en-IN" sz="1800" dirty="0">
                <a:latin typeface="+mj-lt"/>
              </a:rPr>
              <a:t>Medical Research Information</a:t>
            </a:r>
          </a:p>
          <a:p>
            <a:r>
              <a:rPr lang="en-IN" dirty="0">
                <a:solidFill>
                  <a:schemeClr val="accent3"/>
                </a:solidFill>
              </a:rPr>
              <a:t> </a:t>
            </a:r>
          </a:p>
        </p:txBody>
      </p:sp>
    </p:spTree>
    <p:extLst>
      <p:ext uri="{BB962C8B-B14F-4D97-AF65-F5344CB8AC3E}">
        <p14:creationId xmlns:p14="http://schemas.microsoft.com/office/powerpoint/2010/main" val="24701058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363C59-9A18-4897-95C1-A90667B0874F}"/>
              </a:ext>
            </a:extLst>
          </p:cNvPr>
          <p:cNvSpPr txBox="1"/>
          <p:nvPr/>
        </p:nvSpPr>
        <p:spPr>
          <a:xfrm>
            <a:off x="7434470" y="115342"/>
            <a:ext cx="4757530" cy="646331"/>
          </a:xfrm>
          <a:prstGeom prst="rect">
            <a:avLst/>
          </a:prstGeom>
          <a:noFill/>
        </p:spPr>
        <p:txBody>
          <a:bodyPr wrap="square" rtlCol="0">
            <a:spAutoFit/>
          </a:bodyPr>
          <a:lstStyle/>
          <a:p>
            <a:r>
              <a:rPr lang="en-IN" dirty="0">
                <a:solidFill>
                  <a:schemeClr val="accent3"/>
                </a:solidFill>
              </a:rPr>
              <a:t>Sahaja Yoga - </a:t>
            </a:r>
            <a:r>
              <a:rPr lang="en-IN" sz="1800" dirty="0">
                <a:latin typeface="+mj-lt"/>
              </a:rPr>
              <a:t>Medical Research Information</a:t>
            </a:r>
          </a:p>
          <a:p>
            <a:r>
              <a:rPr lang="en-IN" dirty="0">
                <a:solidFill>
                  <a:schemeClr val="accent3"/>
                </a:solidFill>
              </a:rPr>
              <a:t> </a:t>
            </a:r>
          </a:p>
        </p:txBody>
      </p:sp>
      <p:sp>
        <p:nvSpPr>
          <p:cNvPr id="4" name="TextBox 3">
            <a:extLst>
              <a:ext uri="{FF2B5EF4-FFF2-40B4-BE49-F238E27FC236}">
                <a16:creationId xmlns:a16="http://schemas.microsoft.com/office/drawing/2014/main" id="{66421E0A-89F1-45B8-852D-371CC0792830}"/>
              </a:ext>
            </a:extLst>
          </p:cNvPr>
          <p:cNvSpPr txBox="1"/>
          <p:nvPr/>
        </p:nvSpPr>
        <p:spPr>
          <a:xfrm>
            <a:off x="424070" y="761673"/>
            <a:ext cx="6096000" cy="5447645"/>
          </a:xfrm>
          <a:prstGeom prst="rect">
            <a:avLst/>
          </a:prstGeom>
          <a:noFill/>
        </p:spPr>
        <p:txBody>
          <a:bodyPr wrap="square">
            <a:spAutoFit/>
          </a:bodyPr>
          <a:lstStyle/>
          <a:p>
            <a:pPr algn="l"/>
            <a:r>
              <a:rPr lang="en-IN" sz="2400" b="1" i="0" dirty="0">
                <a:solidFill>
                  <a:schemeClr val="accent3">
                    <a:lumMod val="75000"/>
                  </a:schemeClr>
                </a:solidFill>
                <a:effectLst/>
                <a:cs typeface="Calibri" panose="020F0502020204030204" pitchFamily="34" charset="0"/>
              </a:rPr>
              <a:t>Effects of Sahaja Yoga on Drug Abuse</a:t>
            </a:r>
          </a:p>
          <a:p>
            <a:pPr algn="l"/>
            <a:endParaRPr lang="en-IN" i="0" dirty="0">
              <a:solidFill>
                <a:srgbClr val="002060"/>
              </a:solidFill>
              <a:effectLst/>
              <a:latin typeface="Calibri" panose="020F0502020204030204" pitchFamily="34" charset="0"/>
              <a:cs typeface="Calibri" panose="020F0502020204030204" pitchFamily="34" charset="0"/>
            </a:endParaRPr>
          </a:p>
          <a:p>
            <a:pPr algn="l"/>
            <a:r>
              <a:rPr lang="en-IN" i="0" dirty="0">
                <a:solidFill>
                  <a:srgbClr val="002060"/>
                </a:solidFill>
                <a:effectLst/>
                <a:latin typeface="Calibri" panose="020F0502020204030204" pitchFamily="34" charset="0"/>
                <a:cs typeface="Calibri" panose="020F0502020204030204" pitchFamily="34" charset="0"/>
              </a:rPr>
              <a:t>A study conducted at the University of Vienna by Dr </a:t>
            </a:r>
            <a:r>
              <a:rPr lang="en-IN" dirty="0">
                <a:solidFill>
                  <a:srgbClr val="002060"/>
                </a:solidFill>
              </a:rPr>
              <a:t>W</a:t>
            </a:r>
            <a:r>
              <a:rPr lang="en-IN" i="0" dirty="0">
                <a:solidFill>
                  <a:srgbClr val="002060"/>
                </a:solidFill>
                <a:effectLst/>
                <a:latin typeface="Calibri" panose="020F0502020204030204" pitchFamily="34" charset="0"/>
                <a:cs typeface="Calibri" panose="020F0502020204030204" pitchFamily="34" charset="0"/>
              </a:rPr>
              <a:t> Hackl showed highly significant effects of Sahaja Yoga Meditation on drug consumption. The study used a retrospective questionnaire in 501 Meditators of Sahaja Yoga of which 268 people had used drugs before starting with the meditative practice.</a:t>
            </a:r>
          </a:p>
          <a:p>
            <a:pPr algn="l"/>
            <a:endParaRPr lang="en-IN" i="0" dirty="0">
              <a:solidFill>
                <a:srgbClr val="002060"/>
              </a:solidFill>
              <a:effectLst/>
              <a:latin typeface="Calibri" panose="020F0502020204030204" pitchFamily="34" charset="0"/>
              <a:cs typeface="Calibri" panose="020F0502020204030204" pitchFamily="34" charset="0"/>
            </a:endParaRPr>
          </a:p>
          <a:p>
            <a:pPr algn="l"/>
            <a:r>
              <a:rPr lang="en-IN" i="0" dirty="0">
                <a:solidFill>
                  <a:srgbClr val="002060"/>
                </a:solidFill>
                <a:effectLst/>
                <a:latin typeface="Calibri" panose="020F0502020204030204" pitchFamily="34" charset="0"/>
                <a:cs typeface="Calibri" panose="020F0502020204030204" pitchFamily="34" charset="0"/>
              </a:rPr>
              <a:t>The retrospective questionnaire showed that 97% of chronic drug consumers stopped taking drugs, most of them at the beginning of the Meditation practice, i.e. 42% after the first week of meditation, 32% after the first months (Hackl, 1995).</a:t>
            </a:r>
          </a:p>
          <a:p>
            <a:br>
              <a:rPr lang="en-IN" dirty="0">
                <a:solidFill>
                  <a:srgbClr val="002060"/>
                </a:solidFill>
                <a:latin typeface="Calibri" panose="020F0502020204030204" pitchFamily="34" charset="0"/>
                <a:cs typeface="Calibri" panose="020F0502020204030204" pitchFamily="34" charset="0"/>
              </a:rPr>
            </a:br>
            <a:r>
              <a:rPr lang="en-IN" i="0" dirty="0">
                <a:solidFill>
                  <a:srgbClr val="002060"/>
                </a:solidFill>
                <a:effectLst/>
                <a:latin typeface="Calibri" panose="020F0502020204030204" pitchFamily="34" charset="0"/>
                <a:cs typeface="Calibri" panose="020F0502020204030204" pitchFamily="34" charset="0"/>
              </a:rPr>
              <a:t>A reduction of drug consumption was observed both for heavy and light users:</a:t>
            </a:r>
          </a:p>
          <a:p>
            <a:br>
              <a:rPr lang="en-IN" dirty="0">
                <a:solidFill>
                  <a:srgbClr val="002060"/>
                </a:solidFill>
                <a:latin typeface="Calibri" panose="020F0502020204030204" pitchFamily="34" charset="0"/>
                <a:cs typeface="Calibri" panose="020F0502020204030204" pitchFamily="34" charset="0"/>
              </a:rPr>
            </a:br>
            <a:r>
              <a:rPr lang="en-IN" i="0" dirty="0">
                <a:solidFill>
                  <a:srgbClr val="002060"/>
                </a:solidFill>
                <a:effectLst/>
                <a:latin typeface="Calibri" panose="020F0502020204030204" pitchFamily="34" charset="0"/>
                <a:cs typeface="Calibri" panose="020F0502020204030204" pitchFamily="34" charset="0"/>
              </a:rPr>
              <a:t>a) Light Users</a:t>
            </a:r>
            <a:br>
              <a:rPr lang="en-IN" dirty="0">
                <a:solidFill>
                  <a:srgbClr val="002060"/>
                </a:solidFill>
                <a:latin typeface="Calibri" panose="020F0502020204030204" pitchFamily="34" charset="0"/>
                <a:cs typeface="Calibri" panose="020F0502020204030204" pitchFamily="34" charset="0"/>
              </a:rPr>
            </a:br>
            <a:r>
              <a:rPr lang="en-IN" i="0" dirty="0">
                <a:solidFill>
                  <a:srgbClr val="002060"/>
                </a:solidFill>
                <a:effectLst/>
                <a:latin typeface="Calibri" panose="020F0502020204030204" pitchFamily="34" charset="0"/>
                <a:cs typeface="Calibri" panose="020F0502020204030204" pitchFamily="34" charset="0"/>
              </a:rPr>
              <a:t>b) Heavy Users</a:t>
            </a:r>
            <a:endParaRPr lang="en-IN" dirty="0">
              <a:solidFill>
                <a:srgbClr val="002060"/>
              </a:solidFill>
              <a:latin typeface="Calibri" panose="020F0502020204030204" pitchFamily="34" charset="0"/>
              <a:cs typeface="Calibri" panose="020F0502020204030204" pitchFamily="34" charset="0"/>
            </a:endParaRPr>
          </a:p>
        </p:txBody>
      </p:sp>
      <p:pic>
        <p:nvPicPr>
          <p:cNvPr id="1026" name="Picture 2">
            <a:extLst>
              <a:ext uri="{FF2B5EF4-FFF2-40B4-BE49-F238E27FC236}">
                <a16:creationId xmlns:a16="http://schemas.microsoft.com/office/drawing/2014/main" id="{D8723454-38A6-4249-BA3E-BADB2154A2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7978" y="689176"/>
            <a:ext cx="5435849" cy="27501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rug1-1024x606">
            <a:extLst>
              <a:ext uri="{FF2B5EF4-FFF2-40B4-BE49-F238E27FC236}">
                <a16:creationId xmlns:a16="http://schemas.microsoft.com/office/drawing/2014/main" id="{4D7487CC-05D9-40EF-A484-2CFB1FE0B9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7795" y="3538330"/>
            <a:ext cx="5435849" cy="3218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8371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1A940F-2043-4756-AE53-F7F934377B03}"/>
              </a:ext>
            </a:extLst>
          </p:cNvPr>
          <p:cNvSpPr txBox="1"/>
          <p:nvPr/>
        </p:nvSpPr>
        <p:spPr>
          <a:xfrm>
            <a:off x="7434470" y="115342"/>
            <a:ext cx="4757530" cy="646331"/>
          </a:xfrm>
          <a:prstGeom prst="rect">
            <a:avLst/>
          </a:prstGeom>
          <a:noFill/>
        </p:spPr>
        <p:txBody>
          <a:bodyPr wrap="square" rtlCol="0">
            <a:spAutoFit/>
          </a:bodyPr>
          <a:lstStyle/>
          <a:p>
            <a:r>
              <a:rPr lang="en-IN" dirty="0">
                <a:solidFill>
                  <a:schemeClr val="accent3"/>
                </a:solidFill>
              </a:rPr>
              <a:t>Sahaja Yoga - </a:t>
            </a:r>
            <a:r>
              <a:rPr lang="en-IN" sz="1800" dirty="0">
                <a:latin typeface="+mj-lt"/>
              </a:rPr>
              <a:t>Medical Research Information</a:t>
            </a:r>
          </a:p>
          <a:p>
            <a:r>
              <a:rPr lang="en-IN" dirty="0">
                <a:solidFill>
                  <a:schemeClr val="accent3"/>
                </a:solidFill>
              </a:rPr>
              <a:t> </a:t>
            </a:r>
          </a:p>
        </p:txBody>
      </p:sp>
      <p:pic>
        <p:nvPicPr>
          <p:cNvPr id="2050" name="Picture 2">
            <a:extLst>
              <a:ext uri="{FF2B5EF4-FFF2-40B4-BE49-F238E27FC236}">
                <a16:creationId xmlns:a16="http://schemas.microsoft.com/office/drawing/2014/main" id="{4A0AC8A4-F1A4-4B33-9FEE-1F242C677E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8819" y="1517582"/>
            <a:ext cx="7231546" cy="475835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B0EEF32-7114-4905-802E-BE56F17353B0}"/>
              </a:ext>
            </a:extLst>
          </p:cNvPr>
          <p:cNvSpPr txBox="1"/>
          <p:nvPr/>
        </p:nvSpPr>
        <p:spPr>
          <a:xfrm>
            <a:off x="568105" y="1357603"/>
            <a:ext cx="3299792" cy="5078313"/>
          </a:xfrm>
          <a:prstGeom prst="rect">
            <a:avLst/>
          </a:prstGeom>
          <a:noFill/>
        </p:spPr>
        <p:txBody>
          <a:bodyPr wrap="square">
            <a:spAutoFit/>
          </a:bodyPr>
          <a:lstStyle/>
          <a:p>
            <a:pPr algn="l"/>
            <a:r>
              <a:rPr lang="en-IN" sz="2400" b="0" i="0" dirty="0">
                <a:solidFill>
                  <a:srgbClr val="002060"/>
                </a:solidFill>
                <a:effectLst/>
                <a:latin typeface="Calibri" panose="020F0502020204030204" pitchFamily="34" charset="0"/>
                <a:cs typeface="Calibri" panose="020F0502020204030204" pitchFamily="34" charset="0"/>
              </a:rPr>
              <a:t>The study thus shows a significant and lasting effect of Sahaja Yoga Meditation on drug consumption and drug abuse.</a:t>
            </a:r>
          </a:p>
          <a:p>
            <a:pPr algn="l"/>
            <a:endParaRPr lang="en-IN" dirty="0">
              <a:solidFill>
                <a:srgbClr val="002060"/>
              </a:solidFill>
              <a:latin typeface="Calibri" panose="020F0502020204030204" pitchFamily="34" charset="0"/>
              <a:cs typeface="Calibri" panose="020F0502020204030204" pitchFamily="34" charset="0"/>
            </a:endParaRPr>
          </a:p>
          <a:p>
            <a:pPr algn="l"/>
            <a:endParaRPr lang="en-IN" b="0" i="0" dirty="0">
              <a:solidFill>
                <a:srgbClr val="002060"/>
              </a:solidFill>
              <a:effectLst/>
              <a:latin typeface="Calibri" panose="020F0502020204030204" pitchFamily="34" charset="0"/>
              <a:cs typeface="Calibri" panose="020F0502020204030204" pitchFamily="34" charset="0"/>
            </a:endParaRPr>
          </a:p>
          <a:p>
            <a:pPr algn="l"/>
            <a:endParaRPr lang="en-IN" b="0" i="0" dirty="0">
              <a:solidFill>
                <a:srgbClr val="002060"/>
              </a:solidFill>
              <a:effectLst/>
              <a:latin typeface="Calibri" panose="020F0502020204030204" pitchFamily="34" charset="0"/>
              <a:cs typeface="Calibri" panose="020F0502020204030204" pitchFamily="34" charset="0"/>
            </a:endParaRPr>
          </a:p>
          <a:p>
            <a:pPr algn="l"/>
            <a:r>
              <a:rPr lang="en-IN" b="1" i="0" dirty="0">
                <a:solidFill>
                  <a:srgbClr val="0070C0"/>
                </a:solidFill>
                <a:effectLst/>
                <a:latin typeface="Calibri" panose="020F0502020204030204" pitchFamily="34" charset="0"/>
                <a:cs typeface="Calibri" panose="020F0502020204030204" pitchFamily="34" charset="0"/>
              </a:rPr>
              <a:t>References</a:t>
            </a:r>
            <a:br>
              <a:rPr lang="en-IN" b="0" i="0" dirty="0">
                <a:solidFill>
                  <a:srgbClr val="0070C0"/>
                </a:solidFill>
                <a:effectLst/>
                <a:latin typeface="Calibri" panose="020F0502020204030204" pitchFamily="34" charset="0"/>
                <a:cs typeface="Calibri" panose="020F0502020204030204" pitchFamily="34" charset="0"/>
              </a:rPr>
            </a:br>
            <a:r>
              <a:rPr lang="en-IN" b="0" i="0" dirty="0">
                <a:solidFill>
                  <a:srgbClr val="0070C0"/>
                </a:solidFill>
                <a:effectLst/>
                <a:latin typeface="Calibri" panose="020F0502020204030204" pitchFamily="34" charset="0"/>
                <a:cs typeface="Calibri" panose="020F0502020204030204" pitchFamily="34" charset="0"/>
              </a:rPr>
              <a:t>Hackl, W. The effect of Sahaja Yoga on drug consumption. Die </a:t>
            </a:r>
            <a:r>
              <a:rPr lang="en-IN" b="0" i="0" dirty="0" err="1">
                <a:solidFill>
                  <a:srgbClr val="0070C0"/>
                </a:solidFill>
                <a:effectLst/>
                <a:latin typeface="Calibri" panose="020F0502020204030204" pitchFamily="34" charset="0"/>
                <a:cs typeface="Calibri" panose="020F0502020204030204" pitchFamily="34" charset="0"/>
              </a:rPr>
              <a:t>Auswirkungen</a:t>
            </a:r>
            <a:r>
              <a:rPr lang="en-IN" b="0" i="0" dirty="0">
                <a:solidFill>
                  <a:srgbClr val="0070C0"/>
                </a:solidFill>
                <a:effectLst/>
                <a:latin typeface="Calibri" panose="020F0502020204030204" pitchFamily="34" charset="0"/>
                <a:cs typeface="Calibri" panose="020F0502020204030204" pitchFamily="34" charset="0"/>
              </a:rPr>
              <a:t> von Sahaja Yoga auf das </a:t>
            </a:r>
            <a:r>
              <a:rPr lang="en-IN" b="0" i="0" dirty="0" err="1">
                <a:solidFill>
                  <a:srgbClr val="0070C0"/>
                </a:solidFill>
                <a:effectLst/>
                <a:latin typeface="Calibri" panose="020F0502020204030204" pitchFamily="34" charset="0"/>
                <a:cs typeface="Calibri" panose="020F0502020204030204" pitchFamily="34" charset="0"/>
              </a:rPr>
              <a:t>Drogenkonsumverhalten</a:t>
            </a:r>
            <a:r>
              <a:rPr lang="en-IN" b="0" i="0" dirty="0">
                <a:solidFill>
                  <a:srgbClr val="0070C0"/>
                </a:solidFill>
                <a:effectLst/>
                <a:latin typeface="Calibri" panose="020F0502020204030204" pitchFamily="34" charset="0"/>
                <a:cs typeface="Calibri" panose="020F0502020204030204" pitchFamily="34" charset="0"/>
              </a:rPr>
              <a:t>. Doctoral thesis submitted to the University in Vienna, 1995</a:t>
            </a:r>
          </a:p>
        </p:txBody>
      </p:sp>
    </p:spTree>
    <p:extLst>
      <p:ext uri="{BB962C8B-B14F-4D97-AF65-F5344CB8AC3E}">
        <p14:creationId xmlns:p14="http://schemas.microsoft.com/office/powerpoint/2010/main" val="25694952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1A940F-2043-4756-AE53-F7F934377B03}"/>
              </a:ext>
            </a:extLst>
          </p:cNvPr>
          <p:cNvSpPr txBox="1"/>
          <p:nvPr/>
        </p:nvSpPr>
        <p:spPr>
          <a:xfrm>
            <a:off x="7434470" y="115342"/>
            <a:ext cx="4757530" cy="646331"/>
          </a:xfrm>
          <a:prstGeom prst="rect">
            <a:avLst/>
          </a:prstGeom>
          <a:noFill/>
        </p:spPr>
        <p:txBody>
          <a:bodyPr wrap="square" rtlCol="0">
            <a:spAutoFit/>
          </a:bodyPr>
          <a:lstStyle/>
          <a:p>
            <a:r>
              <a:rPr lang="en-IN" dirty="0">
                <a:solidFill>
                  <a:schemeClr val="accent3"/>
                </a:solidFill>
              </a:rPr>
              <a:t>Sahaja Yoga - </a:t>
            </a:r>
            <a:r>
              <a:rPr lang="en-IN" sz="1800" dirty="0">
                <a:latin typeface="+mj-lt"/>
              </a:rPr>
              <a:t>Medical Research Information</a:t>
            </a:r>
          </a:p>
          <a:p>
            <a:r>
              <a:rPr lang="en-IN" dirty="0">
                <a:solidFill>
                  <a:schemeClr val="accent3"/>
                </a:solidFill>
              </a:rPr>
              <a:t> </a:t>
            </a:r>
          </a:p>
        </p:txBody>
      </p:sp>
      <p:sp>
        <p:nvSpPr>
          <p:cNvPr id="4" name="TextBox 3">
            <a:extLst>
              <a:ext uri="{FF2B5EF4-FFF2-40B4-BE49-F238E27FC236}">
                <a16:creationId xmlns:a16="http://schemas.microsoft.com/office/drawing/2014/main" id="{BF2CC80F-C2BF-4050-909B-8E523A63108D}"/>
              </a:ext>
            </a:extLst>
          </p:cNvPr>
          <p:cNvSpPr txBox="1"/>
          <p:nvPr/>
        </p:nvSpPr>
        <p:spPr>
          <a:xfrm>
            <a:off x="530087" y="899925"/>
            <a:ext cx="6096000" cy="2677656"/>
          </a:xfrm>
          <a:prstGeom prst="rect">
            <a:avLst/>
          </a:prstGeom>
          <a:noFill/>
        </p:spPr>
        <p:txBody>
          <a:bodyPr wrap="square">
            <a:spAutoFit/>
          </a:bodyPr>
          <a:lstStyle/>
          <a:p>
            <a:pPr algn="l"/>
            <a:r>
              <a:rPr lang="en-IN" sz="2400" b="1" i="0" dirty="0">
                <a:solidFill>
                  <a:schemeClr val="accent4"/>
                </a:solidFill>
                <a:effectLst/>
                <a:latin typeface="Calibri" panose="020F0502020204030204" pitchFamily="34" charset="0"/>
                <a:cs typeface="Calibri" panose="020F0502020204030204" pitchFamily="34" charset="0"/>
              </a:rPr>
              <a:t>Effects of Sahaja Yoga Meditation on Epilepsy</a:t>
            </a:r>
          </a:p>
          <a:p>
            <a:pPr algn="l"/>
            <a:endParaRPr lang="en-IN" b="0" i="0" dirty="0">
              <a:solidFill>
                <a:srgbClr val="002060"/>
              </a:solidFill>
              <a:effectLst/>
              <a:latin typeface="Calibri" panose="020F0502020204030204" pitchFamily="34" charset="0"/>
              <a:cs typeface="Calibri" panose="020F0502020204030204" pitchFamily="34" charset="0"/>
            </a:endParaRPr>
          </a:p>
          <a:p>
            <a:pPr algn="l"/>
            <a:r>
              <a:rPr lang="en-IN" b="0" i="0" dirty="0">
                <a:solidFill>
                  <a:srgbClr val="002060"/>
                </a:solidFill>
                <a:effectLst/>
                <a:latin typeface="Calibri" panose="020F0502020204030204" pitchFamily="34" charset="0"/>
                <a:cs typeface="Calibri" panose="020F0502020204030204" pitchFamily="34" charset="0"/>
              </a:rPr>
              <a:t>One of the most consistent findings in the meditation literature is the effectiveness of Sahaja Yoga meditation in epilepsy.</a:t>
            </a:r>
          </a:p>
          <a:p>
            <a:pPr algn="l"/>
            <a:endParaRPr lang="en-IN" b="0" i="0" dirty="0">
              <a:solidFill>
                <a:srgbClr val="002060"/>
              </a:solidFill>
              <a:effectLst/>
              <a:latin typeface="Calibri" panose="020F0502020204030204" pitchFamily="34" charset="0"/>
              <a:cs typeface="Calibri" panose="020F0502020204030204" pitchFamily="34" charset="0"/>
            </a:endParaRPr>
          </a:p>
          <a:p>
            <a:pPr algn="l"/>
            <a:r>
              <a:rPr lang="en-IN" b="0" i="0" dirty="0">
                <a:solidFill>
                  <a:srgbClr val="002060"/>
                </a:solidFill>
                <a:effectLst/>
                <a:latin typeface="Calibri" panose="020F0502020204030204" pitchFamily="34" charset="0"/>
                <a:cs typeface="Calibri" panose="020F0502020204030204" pitchFamily="34" charset="0"/>
              </a:rPr>
              <a:t>A series of studies have shown significant reductions of the number of seizures in patients with epilepsy of up to 86% after 6 months of treatment with Sahaja Yoga meditation compared to sham meditation.</a:t>
            </a:r>
          </a:p>
        </p:txBody>
      </p:sp>
      <p:sp>
        <p:nvSpPr>
          <p:cNvPr id="6" name="TextBox 5">
            <a:extLst>
              <a:ext uri="{FF2B5EF4-FFF2-40B4-BE49-F238E27FC236}">
                <a16:creationId xmlns:a16="http://schemas.microsoft.com/office/drawing/2014/main" id="{8F9673A3-274B-4561-AF03-EDAE251D30EE}"/>
              </a:ext>
            </a:extLst>
          </p:cNvPr>
          <p:cNvSpPr txBox="1"/>
          <p:nvPr/>
        </p:nvSpPr>
        <p:spPr>
          <a:xfrm>
            <a:off x="530087" y="3820732"/>
            <a:ext cx="6096000" cy="1754326"/>
          </a:xfrm>
          <a:prstGeom prst="rect">
            <a:avLst/>
          </a:prstGeom>
          <a:noFill/>
        </p:spPr>
        <p:txBody>
          <a:bodyPr wrap="square">
            <a:spAutoFit/>
          </a:bodyPr>
          <a:lstStyle/>
          <a:p>
            <a:r>
              <a:rPr lang="en-IN" b="0" i="0" dirty="0">
                <a:solidFill>
                  <a:srgbClr val="002060"/>
                </a:solidFill>
                <a:effectLst/>
                <a:latin typeface="Calibri" panose="020F0502020204030204" pitchFamily="34" charset="0"/>
                <a:cs typeface="Calibri" panose="020F0502020204030204" pitchFamily="34" charset="0"/>
              </a:rPr>
              <a:t>Sahaja Yoga elicited a reduction in seizures of 65% after 3 months and of 86% after 6 months. The sham meditation condition or non-treatment lead to no significant changes over 6 months. In addition, there was also a reduction of stress-related physiological indicators only in those patients treated with Sahaja Yoga meditation.</a:t>
            </a:r>
            <a:endParaRPr lang="en-IN" dirty="0">
              <a:solidFill>
                <a:srgbClr val="002060"/>
              </a:solidFill>
              <a:latin typeface="Calibri" panose="020F0502020204030204" pitchFamily="34" charset="0"/>
              <a:cs typeface="Calibri" panose="020F0502020204030204" pitchFamily="34" charset="0"/>
            </a:endParaRPr>
          </a:p>
        </p:txBody>
      </p:sp>
      <p:pic>
        <p:nvPicPr>
          <p:cNvPr id="4098" name="Picture 2">
            <a:extLst>
              <a:ext uri="{FF2B5EF4-FFF2-40B4-BE49-F238E27FC236}">
                <a16:creationId xmlns:a16="http://schemas.microsoft.com/office/drawing/2014/main" id="{EE6AB49C-2830-4B64-B89C-4F823D6A38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7794" y="1643062"/>
            <a:ext cx="4762500" cy="3571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75849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1A940F-2043-4756-AE53-F7F934377B03}"/>
              </a:ext>
            </a:extLst>
          </p:cNvPr>
          <p:cNvSpPr txBox="1"/>
          <p:nvPr/>
        </p:nvSpPr>
        <p:spPr>
          <a:xfrm>
            <a:off x="7434470" y="115342"/>
            <a:ext cx="4757530" cy="646331"/>
          </a:xfrm>
          <a:prstGeom prst="rect">
            <a:avLst/>
          </a:prstGeom>
          <a:noFill/>
        </p:spPr>
        <p:txBody>
          <a:bodyPr wrap="square" rtlCol="0">
            <a:spAutoFit/>
          </a:bodyPr>
          <a:lstStyle/>
          <a:p>
            <a:r>
              <a:rPr lang="en-IN" dirty="0">
                <a:solidFill>
                  <a:schemeClr val="accent3"/>
                </a:solidFill>
              </a:rPr>
              <a:t>Sahaja Yoga - </a:t>
            </a:r>
            <a:r>
              <a:rPr lang="en-IN" sz="1800" dirty="0">
                <a:latin typeface="+mj-lt"/>
              </a:rPr>
              <a:t>Medical Research Information</a:t>
            </a:r>
          </a:p>
          <a:p>
            <a:r>
              <a:rPr lang="en-IN" dirty="0">
                <a:solidFill>
                  <a:schemeClr val="accent3"/>
                </a:solidFill>
              </a:rPr>
              <a:t> </a:t>
            </a:r>
          </a:p>
        </p:txBody>
      </p:sp>
      <p:sp>
        <p:nvSpPr>
          <p:cNvPr id="4" name="TextBox 3">
            <a:extLst>
              <a:ext uri="{FF2B5EF4-FFF2-40B4-BE49-F238E27FC236}">
                <a16:creationId xmlns:a16="http://schemas.microsoft.com/office/drawing/2014/main" id="{2DF4E37D-FEDC-4529-BA2F-6299ACA2E5DC}"/>
              </a:ext>
            </a:extLst>
          </p:cNvPr>
          <p:cNvSpPr txBox="1"/>
          <p:nvPr/>
        </p:nvSpPr>
        <p:spPr>
          <a:xfrm>
            <a:off x="432354" y="761673"/>
            <a:ext cx="6096000" cy="1754326"/>
          </a:xfrm>
          <a:prstGeom prst="rect">
            <a:avLst/>
          </a:prstGeom>
          <a:noFill/>
        </p:spPr>
        <p:txBody>
          <a:bodyPr wrap="square">
            <a:spAutoFit/>
          </a:bodyPr>
          <a:lstStyle/>
          <a:p>
            <a:r>
              <a:rPr lang="en-IN" b="0" i="0" dirty="0">
                <a:solidFill>
                  <a:srgbClr val="002060"/>
                </a:solidFill>
                <a:effectLst/>
                <a:latin typeface="Calibri" panose="020F0502020204030204" pitchFamily="34" charset="0"/>
                <a:cs typeface="Calibri" panose="020F0502020204030204" pitchFamily="34" charset="0"/>
              </a:rPr>
              <a:t>Sahaja Yoga elicited a reduction in seizures of 65% after 3 months and of 86% after 6 months. The sham meditation condition or non-treatment lead to no significant changes over 6 months. In addition, there was also a reduction of stress-related physiological indicators only in those patients treated with Sahaja Yoga meditation.</a:t>
            </a:r>
            <a:endParaRPr lang="en-IN" dirty="0">
              <a:solidFill>
                <a:srgbClr val="002060"/>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C65433AA-9B70-4707-A668-703E3D3D9F80}"/>
              </a:ext>
            </a:extLst>
          </p:cNvPr>
          <p:cNvSpPr txBox="1"/>
          <p:nvPr/>
        </p:nvSpPr>
        <p:spPr>
          <a:xfrm>
            <a:off x="450573" y="2515999"/>
            <a:ext cx="6096000" cy="2585323"/>
          </a:xfrm>
          <a:prstGeom prst="rect">
            <a:avLst/>
          </a:prstGeom>
          <a:noFill/>
        </p:spPr>
        <p:txBody>
          <a:bodyPr wrap="square">
            <a:spAutoFit/>
          </a:bodyPr>
          <a:lstStyle/>
          <a:p>
            <a:pPr marL="285750" indent="-285750">
              <a:buFont typeface="Arial" panose="020B0604020202020204" pitchFamily="34" charset="0"/>
              <a:buChar char="•"/>
            </a:pPr>
            <a:r>
              <a:rPr lang="en-IN" b="0" i="0" dirty="0">
                <a:solidFill>
                  <a:srgbClr val="002060"/>
                </a:solidFill>
                <a:effectLst/>
                <a:latin typeface="Calibri" panose="020F0502020204030204" pitchFamily="34" charset="0"/>
                <a:cs typeface="Calibri" panose="020F0502020204030204" pitchFamily="34" charset="0"/>
              </a:rPr>
              <a:t>An increase in skin resistance indicating decreased sympathetic activity (more relaxation).</a:t>
            </a:r>
          </a:p>
          <a:p>
            <a:pPr marL="285750" indent="-285750">
              <a:buFont typeface="Arial" panose="020B0604020202020204" pitchFamily="34" charset="0"/>
              <a:buChar char="•"/>
            </a:pPr>
            <a:r>
              <a:rPr lang="en-IN" b="0" i="0" dirty="0">
                <a:solidFill>
                  <a:srgbClr val="002060"/>
                </a:solidFill>
                <a:effectLst/>
                <a:latin typeface="Calibri" panose="020F0502020204030204" pitchFamily="34" charset="0"/>
                <a:cs typeface="Calibri" panose="020F0502020204030204" pitchFamily="34" charset="0"/>
              </a:rPr>
              <a:t>An reduction in in blood lactate indicating less anxiety.</a:t>
            </a:r>
          </a:p>
          <a:p>
            <a:pPr marL="285750" indent="-285750">
              <a:buFont typeface="Arial" panose="020B0604020202020204" pitchFamily="34" charset="0"/>
              <a:buChar char="•"/>
            </a:pPr>
            <a:r>
              <a:rPr lang="en-IN" b="0" i="0" dirty="0">
                <a:solidFill>
                  <a:srgbClr val="002060"/>
                </a:solidFill>
                <a:effectLst/>
                <a:latin typeface="Calibri" panose="020F0502020204030204" pitchFamily="34" charset="0"/>
                <a:cs typeface="Calibri" panose="020F0502020204030204" pitchFamily="34" charset="0"/>
              </a:rPr>
              <a:t>An reduction in </a:t>
            </a:r>
            <a:r>
              <a:rPr lang="en-IN" b="0" i="0" dirty="0" err="1">
                <a:solidFill>
                  <a:srgbClr val="002060"/>
                </a:solidFill>
                <a:effectLst/>
                <a:latin typeface="Calibri" panose="020F0502020204030204" pitchFamily="34" charset="0"/>
                <a:cs typeface="Calibri" panose="020F0502020204030204" pitchFamily="34" charset="0"/>
              </a:rPr>
              <a:t>vanillil</a:t>
            </a:r>
            <a:r>
              <a:rPr lang="en-IN" b="0" i="0" dirty="0">
                <a:solidFill>
                  <a:srgbClr val="002060"/>
                </a:solidFill>
                <a:effectLst/>
                <a:latin typeface="Calibri" panose="020F0502020204030204" pitchFamily="34" charset="0"/>
                <a:cs typeface="Calibri" panose="020F0502020204030204" pitchFamily="34" charset="0"/>
              </a:rPr>
              <a:t> </a:t>
            </a:r>
            <a:r>
              <a:rPr lang="en-IN" b="0" i="0" dirty="0" err="1">
                <a:solidFill>
                  <a:srgbClr val="002060"/>
                </a:solidFill>
                <a:effectLst/>
                <a:latin typeface="Calibri" panose="020F0502020204030204" pitchFamily="34" charset="0"/>
                <a:cs typeface="Calibri" panose="020F0502020204030204" pitchFamily="34" charset="0"/>
              </a:rPr>
              <a:t>mandelic</a:t>
            </a:r>
            <a:r>
              <a:rPr lang="en-IN" b="0" i="0" dirty="0">
                <a:solidFill>
                  <a:srgbClr val="002060"/>
                </a:solidFill>
                <a:effectLst/>
                <a:latin typeface="Calibri" panose="020F0502020204030204" pitchFamily="34" charset="0"/>
                <a:cs typeface="Calibri" panose="020F0502020204030204" pitchFamily="34" charset="0"/>
              </a:rPr>
              <a:t> acid (VMA), indicating reduced stress levels.</a:t>
            </a:r>
          </a:p>
          <a:p>
            <a:pPr algn="l"/>
            <a:r>
              <a:rPr lang="en-IN" b="0" i="0" dirty="0">
                <a:solidFill>
                  <a:srgbClr val="002060"/>
                </a:solidFill>
                <a:effectLst/>
                <a:latin typeface="Calibri" panose="020F0502020204030204" pitchFamily="34" charset="0"/>
                <a:cs typeface="Calibri" panose="020F0502020204030204" pitchFamily="34" charset="0"/>
              </a:rPr>
              <a:t>The authors argue that the reduction in stress following Sahaja Yoga practice may be responsible for the clinical improvement </a:t>
            </a:r>
            <a:r>
              <a:rPr lang="en-IN" dirty="0">
                <a:solidFill>
                  <a:srgbClr val="002060"/>
                </a:solidFill>
              </a:rPr>
              <a:t>observed</a:t>
            </a:r>
            <a:r>
              <a:rPr lang="en-IN" b="0" i="0" dirty="0">
                <a:solidFill>
                  <a:srgbClr val="002060"/>
                </a:solidFill>
                <a:effectLst/>
                <a:latin typeface="Calibri" panose="020F0502020204030204" pitchFamily="34" charset="0"/>
                <a:cs typeface="Calibri" panose="020F0502020204030204" pitchFamily="34" charset="0"/>
              </a:rPr>
              <a:t>.</a:t>
            </a:r>
          </a:p>
          <a:p>
            <a:pPr algn="l"/>
            <a:endParaRPr lang="en-IN" b="0" i="0" dirty="0">
              <a:solidFill>
                <a:srgbClr val="002060"/>
              </a:solidFill>
              <a:effectLst/>
              <a:latin typeface="Calibri" panose="020F0502020204030204" pitchFamily="34" charset="0"/>
              <a:cs typeface="Calibri" panose="020F0502020204030204" pitchFamily="34" charset="0"/>
            </a:endParaRPr>
          </a:p>
        </p:txBody>
      </p:sp>
      <p:pic>
        <p:nvPicPr>
          <p:cNvPr id="5122" name="Picture 2">
            <a:extLst>
              <a:ext uri="{FF2B5EF4-FFF2-40B4-BE49-F238E27FC236}">
                <a16:creationId xmlns:a16="http://schemas.microsoft.com/office/drawing/2014/main" id="{44C89033-C785-4945-81A4-3C85E3BC2A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8927" y="761673"/>
            <a:ext cx="4762500" cy="357187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4031D5B-0EA5-4373-8B79-73D58BA0E32E}"/>
              </a:ext>
            </a:extLst>
          </p:cNvPr>
          <p:cNvSpPr txBox="1"/>
          <p:nvPr/>
        </p:nvSpPr>
        <p:spPr>
          <a:xfrm>
            <a:off x="432354" y="4952610"/>
            <a:ext cx="11481350" cy="1754326"/>
          </a:xfrm>
          <a:prstGeom prst="rect">
            <a:avLst/>
          </a:prstGeom>
          <a:noFill/>
        </p:spPr>
        <p:txBody>
          <a:bodyPr wrap="square">
            <a:spAutoFit/>
          </a:bodyPr>
          <a:lstStyle/>
          <a:p>
            <a:pPr algn="l"/>
            <a:r>
              <a:rPr lang="en-IN" sz="1200" b="1" i="0" dirty="0">
                <a:solidFill>
                  <a:srgbClr val="0070C0"/>
                </a:solidFill>
                <a:effectLst/>
                <a:latin typeface="Calibri" panose="020F0502020204030204" pitchFamily="34" charset="0"/>
                <a:cs typeface="Calibri" panose="020F0502020204030204" pitchFamily="34" charset="0"/>
              </a:rPr>
              <a:t>References:</a:t>
            </a:r>
            <a:endParaRPr lang="en-IN" sz="1200" b="0" i="0" dirty="0">
              <a:solidFill>
                <a:srgbClr val="0070C0"/>
              </a:solidFill>
              <a:effectLst/>
              <a:latin typeface="Calibri" panose="020F0502020204030204" pitchFamily="34" charset="0"/>
              <a:cs typeface="Calibri" panose="020F0502020204030204" pitchFamily="34" charset="0"/>
            </a:endParaRPr>
          </a:p>
          <a:p>
            <a:pPr algn="l"/>
            <a:r>
              <a:rPr lang="en-IN" sz="1200" b="0" i="0" dirty="0">
                <a:solidFill>
                  <a:srgbClr val="0070C0"/>
                </a:solidFill>
                <a:effectLst/>
                <a:latin typeface="Calibri" panose="020F0502020204030204" pitchFamily="34" charset="0"/>
                <a:cs typeface="Calibri" panose="020F0502020204030204" pitchFamily="34" charset="0"/>
              </a:rPr>
              <a:t>Gupta H, </a:t>
            </a:r>
            <a:r>
              <a:rPr lang="en-IN" sz="1200" b="0" i="0" dirty="0" err="1">
                <a:solidFill>
                  <a:srgbClr val="0070C0"/>
                </a:solidFill>
                <a:effectLst/>
                <a:latin typeface="Calibri" panose="020F0502020204030204" pitchFamily="34" charset="0"/>
                <a:cs typeface="Calibri" panose="020F0502020204030204" pitchFamily="34" charset="0"/>
              </a:rPr>
              <a:t>Dudani</a:t>
            </a:r>
            <a:r>
              <a:rPr lang="en-IN" sz="1200" b="0" i="0" dirty="0">
                <a:solidFill>
                  <a:srgbClr val="0070C0"/>
                </a:solidFill>
                <a:effectLst/>
                <a:latin typeface="Calibri" panose="020F0502020204030204" pitchFamily="34" charset="0"/>
                <a:cs typeface="Calibri" panose="020F0502020204030204" pitchFamily="34" charset="0"/>
              </a:rPr>
              <a:t> U, Singh SH, </a:t>
            </a:r>
            <a:r>
              <a:rPr lang="en-IN" sz="1200" b="0" i="0" dirty="0" err="1">
                <a:solidFill>
                  <a:srgbClr val="0070C0"/>
                </a:solidFill>
                <a:effectLst/>
                <a:latin typeface="Calibri" panose="020F0502020204030204" pitchFamily="34" charset="0"/>
                <a:cs typeface="Calibri" panose="020F0502020204030204" pitchFamily="34" charset="0"/>
              </a:rPr>
              <a:t>Surange</a:t>
            </a:r>
            <a:r>
              <a:rPr lang="en-IN" sz="1200" b="0" i="0" dirty="0">
                <a:solidFill>
                  <a:srgbClr val="0070C0"/>
                </a:solidFill>
                <a:effectLst/>
                <a:latin typeface="Calibri" panose="020F0502020204030204" pitchFamily="34" charset="0"/>
                <a:cs typeface="Calibri" panose="020F0502020204030204" pitchFamily="34" charset="0"/>
              </a:rPr>
              <a:t> SG, </a:t>
            </a:r>
            <a:r>
              <a:rPr lang="en-IN" sz="1200" b="0" i="0" dirty="0" err="1">
                <a:solidFill>
                  <a:srgbClr val="0070C0"/>
                </a:solidFill>
                <a:effectLst/>
                <a:latin typeface="Calibri" panose="020F0502020204030204" pitchFamily="34" charset="0"/>
                <a:cs typeface="Calibri" panose="020F0502020204030204" pitchFamily="34" charset="0"/>
              </a:rPr>
              <a:t>Selvamurthy</a:t>
            </a:r>
            <a:r>
              <a:rPr lang="en-IN" sz="1200" b="0" i="0" dirty="0">
                <a:solidFill>
                  <a:srgbClr val="0070C0"/>
                </a:solidFill>
                <a:effectLst/>
                <a:latin typeface="Calibri" panose="020F0502020204030204" pitchFamily="34" charset="0"/>
                <a:cs typeface="Calibri" panose="020F0502020204030204" pitchFamily="34" charset="0"/>
              </a:rPr>
              <a:t> W. (1991): Sahaja Yoga in the management of intractable epileptics. Journal of Association of Physicians of India 39(8):649.</a:t>
            </a:r>
          </a:p>
          <a:p>
            <a:pPr algn="l"/>
            <a:r>
              <a:rPr lang="en-IN" sz="1200" b="0" i="0" dirty="0" err="1">
                <a:solidFill>
                  <a:srgbClr val="0070C0"/>
                </a:solidFill>
                <a:effectLst/>
                <a:latin typeface="Calibri" panose="020F0502020204030204" pitchFamily="34" charset="0"/>
                <a:cs typeface="Calibri" panose="020F0502020204030204" pitchFamily="34" charset="0"/>
              </a:rPr>
              <a:t>Panjwani</a:t>
            </a:r>
            <a:r>
              <a:rPr lang="en-IN" sz="1200" b="0" i="0" dirty="0">
                <a:solidFill>
                  <a:srgbClr val="0070C0"/>
                </a:solidFill>
                <a:effectLst/>
                <a:latin typeface="Calibri" panose="020F0502020204030204" pitchFamily="34" charset="0"/>
                <a:cs typeface="Calibri" panose="020F0502020204030204" pitchFamily="34" charset="0"/>
              </a:rPr>
              <a:t> U, Gupta H, Singh SH, </a:t>
            </a:r>
            <a:r>
              <a:rPr lang="en-IN" sz="1200" b="0" i="0" dirty="0" err="1">
                <a:solidFill>
                  <a:srgbClr val="0070C0"/>
                </a:solidFill>
                <a:effectLst/>
                <a:latin typeface="Calibri" panose="020F0502020204030204" pitchFamily="34" charset="0"/>
                <a:cs typeface="Calibri" panose="020F0502020204030204" pitchFamily="34" charset="0"/>
              </a:rPr>
              <a:t>Selvamurthy</a:t>
            </a:r>
            <a:r>
              <a:rPr lang="en-IN" sz="1200" b="0" i="0" dirty="0">
                <a:solidFill>
                  <a:srgbClr val="0070C0"/>
                </a:solidFill>
                <a:effectLst/>
                <a:latin typeface="Calibri" panose="020F0502020204030204" pitchFamily="34" charset="0"/>
                <a:cs typeface="Calibri" panose="020F0502020204030204" pitchFamily="34" charset="0"/>
              </a:rPr>
              <a:t> W, Rai UC. (1995): Effect of Sahaja Yoga practice on stress management in patients of epilepsy. Indian Journal of Physiology and Pharmacology 39:111-116.</a:t>
            </a:r>
          </a:p>
          <a:p>
            <a:pPr algn="l"/>
            <a:r>
              <a:rPr lang="en-IN" sz="1200" b="0" i="0" dirty="0" err="1">
                <a:solidFill>
                  <a:srgbClr val="0070C0"/>
                </a:solidFill>
                <a:effectLst/>
                <a:latin typeface="Calibri" panose="020F0502020204030204" pitchFamily="34" charset="0"/>
                <a:cs typeface="Calibri" panose="020F0502020204030204" pitchFamily="34" charset="0"/>
              </a:rPr>
              <a:t>Panjwani</a:t>
            </a:r>
            <a:r>
              <a:rPr lang="en-IN" sz="1200" b="0" i="0" dirty="0">
                <a:solidFill>
                  <a:srgbClr val="0070C0"/>
                </a:solidFill>
                <a:effectLst/>
                <a:latin typeface="Calibri" panose="020F0502020204030204" pitchFamily="34" charset="0"/>
                <a:cs typeface="Calibri" panose="020F0502020204030204" pitchFamily="34" charset="0"/>
              </a:rPr>
              <a:t> U, </a:t>
            </a:r>
            <a:r>
              <a:rPr lang="en-IN" sz="1200" b="0" i="0" dirty="0" err="1">
                <a:solidFill>
                  <a:srgbClr val="0070C0"/>
                </a:solidFill>
                <a:effectLst/>
                <a:latin typeface="Calibri" panose="020F0502020204030204" pitchFamily="34" charset="0"/>
                <a:cs typeface="Calibri" panose="020F0502020204030204" pitchFamily="34" charset="0"/>
              </a:rPr>
              <a:t>Selvamurthy</a:t>
            </a:r>
            <a:r>
              <a:rPr lang="en-IN" sz="1200" b="0" i="0" dirty="0">
                <a:solidFill>
                  <a:srgbClr val="0070C0"/>
                </a:solidFill>
                <a:effectLst/>
                <a:latin typeface="Calibri" panose="020F0502020204030204" pitchFamily="34" charset="0"/>
                <a:cs typeface="Calibri" panose="020F0502020204030204" pitchFamily="34" charset="0"/>
              </a:rPr>
              <a:t> W, Singh SH, Gupta HL, Mukhopadhyay S, Thakur L. (2000): Effect of Sahaja yoga meditation on Auditory Evoked Potentials (AEP) and Visual Contrast Sensitivity (VCS) in epileptics. Applied Psychophysiology and Biofeedback 25(1):1-12.</a:t>
            </a:r>
          </a:p>
          <a:p>
            <a:pPr algn="l"/>
            <a:r>
              <a:rPr lang="en-IN" sz="1200" b="0" i="0" dirty="0" err="1">
                <a:solidFill>
                  <a:srgbClr val="0070C0"/>
                </a:solidFill>
                <a:effectLst/>
                <a:latin typeface="Calibri" panose="020F0502020204030204" pitchFamily="34" charset="0"/>
                <a:cs typeface="Calibri" panose="020F0502020204030204" pitchFamily="34" charset="0"/>
              </a:rPr>
              <a:t>Panjwani</a:t>
            </a:r>
            <a:r>
              <a:rPr lang="en-IN" sz="1200" b="0" i="0" dirty="0">
                <a:solidFill>
                  <a:srgbClr val="0070C0"/>
                </a:solidFill>
                <a:effectLst/>
                <a:latin typeface="Calibri" panose="020F0502020204030204" pitchFamily="34" charset="0"/>
                <a:cs typeface="Calibri" panose="020F0502020204030204" pitchFamily="34" charset="0"/>
              </a:rPr>
              <a:t> U, </a:t>
            </a:r>
            <a:r>
              <a:rPr lang="en-IN" sz="1200" b="0" i="0" dirty="0" err="1">
                <a:solidFill>
                  <a:srgbClr val="0070C0"/>
                </a:solidFill>
                <a:effectLst/>
                <a:latin typeface="Calibri" panose="020F0502020204030204" pitchFamily="34" charset="0"/>
                <a:cs typeface="Calibri" panose="020F0502020204030204" pitchFamily="34" charset="0"/>
              </a:rPr>
              <a:t>Selvamurthy</a:t>
            </a:r>
            <a:r>
              <a:rPr lang="en-IN" sz="1200" b="0" i="0" dirty="0">
                <a:solidFill>
                  <a:srgbClr val="0070C0"/>
                </a:solidFill>
                <a:effectLst/>
                <a:latin typeface="Calibri" panose="020F0502020204030204" pitchFamily="34" charset="0"/>
                <a:cs typeface="Calibri" panose="020F0502020204030204" pitchFamily="34" charset="0"/>
              </a:rPr>
              <a:t> W, Singh SH, Gupta HL, Thakur L, Rai UC. (1996): Effect of Sahaja yoga practice on seizure control and EEG changes in patients of epilepsy. Indian Journal of Medical Research 103:165-172.</a:t>
            </a:r>
          </a:p>
          <a:p>
            <a:pPr algn="l"/>
            <a:r>
              <a:rPr lang="en-IN" sz="1200" b="0" i="0" dirty="0">
                <a:solidFill>
                  <a:srgbClr val="0070C0"/>
                </a:solidFill>
                <a:effectLst/>
                <a:latin typeface="Calibri" panose="020F0502020204030204" pitchFamily="34" charset="0"/>
                <a:cs typeface="Calibri" panose="020F0502020204030204" pitchFamily="34" charset="0"/>
              </a:rPr>
              <a:t>Yardi N. (2001): Yoga for control of epilepsy. Seizure-European Journal of Epilepsy 10(1):7-12.</a:t>
            </a:r>
          </a:p>
        </p:txBody>
      </p:sp>
    </p:spTree>
    <p:extLst>
      <p:ext uri="{BB962C8B-B14F-4D97-AF65-F5344CB8AC3E}">
        <p14:creationId xmlns:p14="http://schemas.microsoft.com/office/powerpoint/2010/main" val="3029251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rimataji.jpg"/>
          <p:cNvPicPr>
            <a:picLocks noChangeAspect="1"/>
          </p:cNvPicPr>
          <p:nvPr/>
        </p:nvPicPr>
        <p:blipFill>
          <a:blip r:embed="rId2"/>
          <a:stretch>
            <a:fillRect/>
          </a:stretch>
        </p:blipFill>
        <p:spPr>
          <a:xfrm>
            <a:off x="8394325" y="761066"/>
            <a:ext cx="3557245" cy="5335868"/>
          </a:xfrm>
          <a:prstGeom prst="rect">
            <a:avLst/>
          </a:prstGeom>
          <a:ln w="57150" cap="sq" cmpd="thickThin">
            <a:solidFill>
              <a:srgbClr val="C00000"/>
            </a:solidFill>
            <a:prstDash val="solid"/>
            <a:miter lim="800000"/>
          </a:ln>
          <a:effectLst>
            <a:innerShdw blurRad="76200">
              <a:srgbClr val="000000"/>
            </a:innerShdw>
          </a:effectLst>
        </p:spPr>
      </p:pic>
      <p:sp>
        <p:nvSpPr>
          <p:cNvPr id="6" name="TextBox 5"/>
          <p:cNvSpPr txBox="1"/>
          <p:nvPr/>
        </p:nvSpPr>
        <p:spPr>
          <a:xfrm>
            <a:off x="411779" y="1611218"/>
            <a:ext cx="7747482" cy="4708981"/>
          </a:xfrm>
          <a:prstGeom prst="rect">
            <a:avLst/>
          </a:prstGeom>
          <a:noFill/>
        </p:spPr>
        <p:txBody>
          <a:bodyPr wrap="square" rtlCol="0">
            <a:spAutoFit/>
          </a:bodyPr>
          <a:lstStyle/>
          <a:p>
            <a:pPr algn="just"/>
            <a:r>
              <a:rPr lang="en-IN" sz="2000" b="0" i="0" dirty="0">
                <a:solidFill>
                  <a:srgbClr val="636363"/>
                </a:solidFill>
                <a:effectLst/>
              </a:rPr>
              <a:t>H</a:t>
            </a:r>
            <a:r>
              <a:rPr lang="en-IN" sz="2000" dirty="0">
                <a:solidFill>
                  <a:srgbClr val="636363"/>
                </a:solidFill>
              </a:rPr>
              <a:t>er</a:t>
            </a:r>
            <a:r>
              <a:rPr lang="en-IN" sz="2000" b="0" i="0" dirty="0">
                <a:solidFill>
                  <a:srgbClr val="636363"/>
                </a:solidFill>
                <a:effectLst/>
              </a:rPr>
              <a:t> Holiness Shri Mataji Nirmala Devi, </a:t>
            </a:r>
            <a:r>
              <a:rPr lang="en-IN" sz="2000" b="0" i="0" dirty="0">
                <a:solidFill>
                  <a:srgbClr val="4D5156"/>
                </a:solidFill>
                <a:effectLst/>
              </a:rPr>
              <a:t>(21 March 1923 – 23 February 2011) is </a:t>
            </a:r>
            <a:r>
              <a:rPr lang="en-IN" sz="2000" b="0" i="0" dirty="0">
                <a:solidFill>
                  <a:srgbClr val="636363"/>
                </a:solidFill>
                <a:effectLst/>
              </a:rPr>
              <a:t>a renowned spiritual guru and founder of Sahaja Yoga/ Vishwa Nirmala Dharma.</a:t>
            </a:r>
          </a:p>
          <a:p>
            <a:pPr algn="just"/>
            <a:endParaRPr lang="en-IN" sz="2000" dirty="0">
              <a:solidFill>
                <a:srgbClr val="636363"/>
              </a:solidFill>
            </a:endParaRPr>
          </a:p>
          <a:p>
            <a:pPr algn="just"/>
            <a:r>
              <a:rPr lang="en-IN" sz="2000" b="0" i="0" dirty="0">
                <a:solidFill>
                  <a:srgbClr val="636363"/>
                </a:solidFill>
                <a:effectLst/>
              </a:rPr>
              <a:t>Her parents Shri P. K. Salve and Smt. Cornelia Salve were direct descendants of the royal </a:t>
            </a:r>
            <a:r>
              <a:rPr lang="en-IN" sz="2000" b="0" i="0" dirty="0" err="1">
                <a:solidFill>
                  <a:srgbClr val="636363"/>
                </a:solidFill>
                <a:effectLst/>
              </a:rPr>
              <a:t>Shalivahana</a:t>
            </a:r>
            <a:r>
              <a:rPr lang="en-IN" sz="2000" b="0" i="0" dirty="0">
                <a:solidFill>
                  <a:srgbClr val="636363"/>
                </a:solidFill>
                <a:effectLst/>
              </a:rPr>
              <a:t> dynasty and played a key role in India's Independence movement. Her father, a close associate of </a:t>
            </a:r>
            <a:r>
              <a:rPr lang="en-IN" sz="2000" b="1" i="0" dirty="0">
                <a:solidFill>
                  <a:srgbClr val="636363"/>
                </a:solidFill>
                <a:effectLst/>
              </a:rPr>
              <a:t>Mahatma Gandhi</a:t>
            </a:r>
            <a:r>
              <a:rPr lang="en-IN" sz="2000" b="0" i="0" dirty="0">
                <a:solidFill>
                  <a:srgbClr val="636363"/>
                </a:solidFill>
                <a:effectLst/>
              </a:rPr>
              <a:t>, was the member of the Constituent Assembly of India and helped write Independent India's first constitution. He was a renowned scholar, master of 14 languages, and translated the Quran in Marathi.</a:t>
            </a:r>
          </a:p>
          <a:p>
            <a:pPr algn="just"/>
            <a:endParaRPr lang="en-IN" sz="2000" dirty="0">
              <a:solidFill>
                <a:srgbClr val="636363"/>
              </a:solidFill>
            </a:endParaRPr>
          </a:p>
          <a:p>
            <a:pPr algn="just"/>
            <a:r>
              <a:rPr lang="en-IN" sz="2000" b="0" i="0" dirty="0">
                <a:solidFill>
                  <a:srgbClr val="636363"/>
                </a:solidFill>
                <a:effectLst/>
              </a:rPr>
              <a:t>Her mother was the first woman in India to receive an </a:t>
            </a:r>
            <a:r>
              <a:rPr lang="en-IN" sz="2000" b="0" i="0" dirty="0" err="1">
                <a:solidFill>
                  <a:srgbClr val="636363"/>
                </a:solidFill>
                <a:effectLst/>
              </a:rPr>
              <a:t>Honors</a:t>
            </a:r>
            <a:r>
              <a:rPr lang="en-IN" sz="2000" b="0" i="0" dirty="0">
                <a:solidFill>
                  <a:srgbClr val="636363"/>
                </a:solidFill>
                <a:effectLst/>
              </a:rPr>
              <a:t> Degree in Mathematics. Shri Mataji herself was an active participant in the Indian Freedom Movement. She spent a lot of her time in the Ashram of Mahatma Gandhi.</a:t>
            </a:r>
            <a:endParaRPr lang="en-IN" sz="2000" dirty="0">
              <a:solidFill>
                <a:schemeClr val="tx2">
                  <a:lumMod val="90000"/>
                  <a:lumOff val="10000"/>
                </a:schemeClr>
              </a:solidFill>
              <a:cs typeface="Calibri" panose="020F0502020204030204" pitchFamily="34" charset="0"/>
            </a:endParaRPr>
          </a:p>
        </p:txBody>
      </p:sp>
      <p:sp>
        <p:nvSpPr>
          <p:cNvPr id="8" name="Rectangle 7"/>
          <p:cNvSpPr/>
          <p:nvPr/>
        </p:nvSpPr>
        <p:spPr>
          <a:xfrm>
            <a:off x="520231" y="701190"/>
            <a:ext cx="7639030" cy="523220"/>
          </a:xfrm>
          <a:prstGeom prst="rect">
            <a:avLst/>
          </a:prstGeom>
        </p:spPr>
        <p:style>
          <a:lnRef idx="1">
            <a:schemeClr val="accent2"/>
          </a:lnRef>
          <a:fillRef idx="2">
            <a:schemeClr val="accent2"/>
          </a:fillRef>
          <a:effectRef idx="1">
            <a:schemeClr val="accent2"/>
          </a:effectRef>
          <a:fontRef idx="minor">
            <a:schemeClr val="dk1"/>
          </a:fontRef>
        </p:style>
        <p:txBody>
          <a:bodyPr wrap="square" lIns="91440" tIns="45720" rIns="91440" bIns="45720">
            <a:spAutoFit/>
          </a:bodyPr>
          <a:lstStyle/>
          <a:p>
            <a:pPr algn="ctr"/>
            <a:r>
              <a:rPr lang="en-IN" sz="2800" dirty="0" err="1">
                <a:solidFill>
                  <a:schemeClr val="accent4">
                    <a:lumMod val="50000"/>
                  </a:schemeClr>
                </a:solidFill>
              </a:rPr>
              <a:t>Shri</a:t>
            </a:r>
            <a:r>
              <a:rPr lang="en-IN" sz="2800" dirty="0">
                <a:solidFill>
                  <a:schemeClr val="accent4">
                    <a:lumMod val="50000"/>
                  </a:schemeClr>
                </a:solidFill>
              </a:rPr>
              <a:t> </a:t>
            </a:r>
            <a:r>
              <a:rPr lang="en-IN" sz="2800" dirty="0" err="1">
                <a:solidFill>
                  <a:schemeClr val="accent4">
                    <a:lumMod val="50000"/>
                  </a:schemeClr>
                </a:solidFill>
              </a:rPr>
              <a:t>Mataji</a:t>
            </a:r>
            <a:r>
              <a:rPr lang="en-IN" sz="2800" dirty="0">
                <a:solidFill>
                  <a:schemeClr val="accent4">
                    <a:lumMod val="50000"/>
                  </a:schemeClr>
                </a:solidFill>
              </a:rPr>
              <a:t> </a:t>
            </a:r>
            <a:r>
              <a:rPr lang="en-IN" sz="2800" dirty="0" err="1">
                <a:solidFill>
                  <a:schemeClr val="accent4">
                    <a:lumMod val="50000"/>
                  </a:schemeClr>
                </a:solidFill>
              </a:rPr>
              <a:t>Nirmala</a:t>
            </a:r>
            <a:r>
              <a:rPr lang="en-IN" sz="2800" dirty="0">
                <a:solidFill>
                  <a:schemeClr val="accent4">
                    <a:lumMod val="50000"/>
                  </a:schemeClr>
                </a:solidFill>
              </a:rPr>
              <a:t> Devi</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1BEA5203-1F68-4DEA-AA6A-3BCB98EAD8AE}"/>
              </a:ext>
            </a:extLst>
          </p:cNvPr>
          <p:cNvSpPr/>
          <p:nvPr/>
        </p:nvSpPr>
        <p:spPr>
          <a:xfrm>
            <a:off x="5780030" y="2658794"/>
            <a:ext cx="6411969" cy="4305628"/>
          </a:xfrm>
          <a:prstGeom prst="roundRect">
            <a:avLst/>
          </a:prstGeom>
          <a:solidFill>
            <a:schemeClr val="tx2">
              <a:lumMod val="90000"/>
              <a:lumOff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Rectangle 2">
            <a:extLst>
              <a:ext uri="{FF2B5EF4-FFF2-40B4-BE49-F238E27FC236}">
                <a16:creationId xmlns:a16="http://schemas.microsoft.com/office/drawing/2014/main" id="{AE8945B4-F3AC-443A-81CD-D62769025DC1}"/>
              </a:ext>
            </a:extLst>
          </p:cNvPr>
          <p:cNvSpPr>
            <a:spLocks noChangeArrowheads="1"/>
          </p:cNvSpPr>
          <p:nvPr/>
        </p:nvSpPr>
        <p:spPr bwMode="auto">
          <a:xfrm>
            <a:off x="-103431" y="-123095"/>
            <a:ext cx="2879725" cy="627063"/>
          </a:xfrm>
          <a:prstGeom prst="rect">
            <a:avLst/>
          </a:prstGeom>
          <a:noFill/>
          <a:ln w="12700">
            <a:noFill/>
            <a:miter lim="800000"/>
            <a:headEnd type="none" w="sm" len="sm"/>
            <a:tailEnd type="none" w="sm" len="sm"/>
          </a:ln>
          <a:effectLst/>
        </p:spPr>
        <p:txBody>
          <a:bodyPr lIns="92075" tIns="46038" rIns="92075" bIns="46038" anchor="b">
            <a:scene3d>
              <a:camera prst="orthographicFront"/>
              <a:lightRig rig="threePt" dir="t"/>
            </a:scene3d>
            <a:sp3d extrusionH="57150">
              <a:bevelT w="82550" h="38100" prst="coolSlant"/>
            </a:sp3d>
          </a:bodyPr>
          <a:lstStyle/>
          <a:p>
            <a:pPr algn="ctr">
              <a:defRPr/>
            </a:pPr>
            <a:r>
              <a:rPr lang="en-GB" sz="2800" dirty="0"/>
              <a:t>Epilepsy </a:t>
            </a:r>
          </a:p>
        </p:txBody>
      </p:sp>
      <p:sp>
        <p:nvSpPr>
          <p:cNvPr id="3" name="Text Box 3">
            <a:extLst>
              <a:ext uri="{FF2B5EF4-FFF2-40B4-BE49-F238E27FC236}">
                <a16:creationId xmlns:a16="http://schemas.microsoft.com/office/drawing/2014/main" id="{2DC16288-6FE1-4967-8AA4-14B81FE86E26}"/>
              </a:ext>
            </a:extLst>
          </p:cNvPr>
          <p:cNvSpPr txBox="1">
            <a:spLocks noChangeArrowheads="1"/>
          </p:cNvSpPr>
          <p:nvPr/>
        </p:nvSpPr>
        <p:spPr bwMode="auto">
          <a:xfrm>
            <a:off x="910908" y="1019175"/>
            <a:ext cx="9144000" cy="2862322"/>
          </a:xfrm>
          <a:prstGeom prst="rect">
            <a:avLst/>
          </a:prstGeom>
          <a:noFill/>
          <a:ln w="12700">
            <a:noFill/>
            <a:miter lim="800000"/>
          </a:ln>
          <a:scene3d>
            <a:camera prst="orthographicFront"/>
            <a:lightRig rig="threePt" dir="t"/>
          </a:scene3d>
          <a:sp3d>
            <a:bevelT w="165100" prst="coolSlant"/>
          </a:sp3d>
        </p:spPr>
        <p:txBody>
          <a:bodyPr>
            <a:spAutoFit/>
          </a:bodyPr>
          <a:lstStyle/>
          <a:p>
            <a:pPr>
              <a:buFont typeface="Wingdings" panose="05000000000000000000" pitchFamily="2" charset="2"/>
              <a:buChar char="§"/>
            </a:pPr>
            <a:r>
              <a:rPr lang="en-GB" sz="2000" b="0" dirty="0">
                <a:solidFill>
                  <a:srgbClr val="002060"/>
                </a:solidFill>
                <a:latin typeface="Calibri" panose="020F0502020204030204" pitchFamily="34" charset="0"/>
                <a:cs typeface="Calibri" panose="020F0502020204030204" pitchFamily="34" charset="0"/>
              </a:rPr>
              <a:t>  </a:t>
            </a:r>
            <a:r>
              <a:rPr lang="en-GB" sz="2000" b="0" dirty="0" err="1">
                <a:solidFill>
                  <a:srgbClr val="002060"/>
                </a:solidFill>
                <a:latin typeface="Calibri" panose="020F0502020204030204" pitchFamily="34" charset="0"/>
                <a:cs typeface="Calibri" panose="020F0502020204030204" pitchFamily="34" charset="0"/>
              </a:rPr>
              <a:t>Sahaja</a:t>
            </a:r>
            <a:r>
              <a:rPr lang="en-GB" sz="2000" b="0" dirty="0">
                <a:solidFill>
                  <a:srgbClr val="002060"/>
                </a:solidFill>
                <a:latin typeface="Calibri" panose="020F0502020204030204" pitchFamily="34" charset="0"/>
                <a:cs typeface="Calibri" panose="020F0502020204030204" pitchFamily="34" charset="0"/>
              </a:rPr>
              <a:t> Yoga and sham intervention on patients with epilepsy for 6 months</a:t>
            </a:r>
          </a:p>
          <a:p>
            <a:pPr>
              <a:buFont typeface="Wingdings" panose="05000000000000000000" pitchFamily="2" charset="2"/>
              <a:buChar char="§"/>
            </a:pPr>
            <a:endParaRPr lang="en-GB" sz="2000" b="0" dirty="0">
              <a:solidFill>
                <a:srgbClr val="002060"/>
              </a:solidFill>
              <a:latin typeface="Calibri" panose="020F0502020204030204" pitchFamily="34" charset="0"/>
              <a:cs typeface="Calibri" panose="020F0502020204030204" pitchFamily="34" charset="0"/>
            </a:endParaRPr>
          </a:p>
          <a:p>
            <a:pPr>
              <a:buFont typeface="Wingdings" panose="05000000000000000000" pitchFamily="2" charset="2"/>
              <a:buChar char="§"/>
            </a:pPr>
            <a:r>
              <a:rPr lang="en-GB" sz="2000" b="0" dirty="0">
                <a:solidFill>
                  <a:srgbClr val="002060"/>
                </a:solidFill>
                <a:latin typeface="Calibri" panose="020F0502020204030204" pitchFamily="34" charset="0"/>
                <a:cs typeface="Calibri" panose="020F0502020204030204" pitchFamily="34" charset="0"/>
              </a:rPr>
              <a:t>  Reduction of EEG </a:t>
            </a:r>
            <a:r>
              <a:rPr lang="en-GB" sz="2000" b="0" dirty="0" err="1">
                <a:solidFill>
                  <a:srgbClr val="002060"/>
                </a:solidFill>
                <a:latin typeface="Calibri" panose="020F0502020204030204" pitchFamily="34" charset="0"/>
                <a:cs typeface="Calibri" panose="020F0502020204030204" pitchFamily="34" charset="0"/>
              </a:rPr>
              <a:t>epileptiform</a:t>
            </a:r>
            <a:r>
              <a:rPr lang="en-GB" sz="2000" b="0" dirty="0">
                <a:solidFill>
                  <a:srgbClr val="002060"/>
                </a:solidFill>
                <a:latin typeface="Calibri" panose="020F0502020204030204" pitchFamily="34" charset="0"/>
                <a:cs typeface="Calibri" panose="020F0502020204030204" pitchFamily="34" charset="0"/>
              </a:rPr>
              <a:t> spikes; increase in alpha and delta EEG activity</a:t>
            </a:r>
          </a:p>
          <a:p>
            <a:pPr>
              <a:buFont typeface="Wingdings" panose="05000000000000000000" pitchFamily="2" charset="2"/>
              <a:buChar char="§"/>
            </a:pPr>
            <a:endParaRPr lang="en-GB" sz="2000" b="0" dirty="0">
              <a:solidFill>
                <a:srgbClr val="002060"/>
              </a:solidFill>
              <a:latin typeface="Calibri" panose="020F0502020204030204" pitchFamily="34" charset="0"/>
              <a:cs typeface="Calibri" panose="020F0502020204030204" pitchFamily="34" charset="0"/>
            </a:endParaRPr>
          </a:p>
          <a:p>
            <a:pPr>
              <a:buFont typeface="Wingdings" panose="05000000000000000000" pitchFamily="2" charset="2"/>
              <a:buChar char="§"/>
            </a:pPr>
            <a:r>
              <a:rPr lang="en-GB" sz="2000" b="0" dirty="0">
                <a:solidFill>
                  <a:srgbClr val="002060"/>
                </a:solidFill>
                <a:latin typeface="Calibri" panose="020F0502020204030204" pitchFamily="34" charset="0"/>
                <a:cs typeface="Calibri" panose="020F0502020204030204" pitchFamily="34" charset="0"/>
              </a:rPr>
              <a:t>  Reduction in stress-related physiological measures (&gt; parasympathetic activity)</a:t>
            </a:r>
          </a:p>
          <a:p>
            <a:endParaRPr lang="en-GB" sz="2000" b="0" dirty="0">
              <a:solidFill>
                <a:srgbClr val="002060"/>
              </a:solidFill>
              <a:latin typeface="Calibri" panose="020F0502020204030204" pitchFamily="34" charset="0"/>
              <a:cs typeface="Calibri" panose="020F0502020204030204" pitchFamily="34" charset="0"/>
            </a:endParaRPr>
          </a:p>
          <a:p>
            <a:endParaRPr lang="en-GB" sz="2000" b="0" dirty="0">
              <a:solidFill>
                <a:srgbClr val="002060"/>
              </a:solidFill>
              <a:latin typeface="Calibri" panose="020F0502020204030204" pitchFamily="34" charset="0"/>
              <a:cs typeface="Calibri" panose="020F0502020204030204" pitchFamily="34" charset="0"/>
            </a:endParaRPr>
          </a:p>
          <a:p>
            <a:endParaRPr lang="en-GB" sz="2000" b="0" dirty="0">
              <a:solidFill>
                <a:srgbClr val="002060"/>
              </a:solidFill>
              <a:latin typeface="Calibri" panose="020F0502020204030204" pitchFamily="34" charset="0"/>
              <a:cs typeface="Calibri" panose="020F0502020204030204" pitchFamily="34" charset="0"/>
            </a:endParaRPr>
          </a:p>
          <a:p>
            <a:endParaRPr lang="en-GB" sz="2000" b="0" dirty="0">
              <a:solidFill>
                <a:srgbClr val="002060"/>
              </a:solidFill>
              <a:latin typeface="Calibri" panose="020F0502020204030204" pitchFamily="34" charset="0"/>
              <a:cs typeface="Calibri" panose="020F0502020204030204" pitchFamily="34" charset="0"/>
            </a:endParaRPr>
          </a:p>
        </p:txBody>
      </p:sp>
      <p:sp>
        <p:nvSpPr>
          <p:cNvPr id="4" name="Rectangle 4">
            <a:extLst>
              <a:ext uri="{FF2B5EF4-FFF2-40B4-BE49-F238E27FC236}">
                <a16:creationId xmlns:a16="http://schemas.microsoft.com/office/drawing/2014/main" id="{4781FE1F-1A8A-47FA-AE89-DACAE12C179A}"/>
              </a:ext>
            </a:extLst>
          </p:cNvPr>
          <p:cNvSpPr>
            <a:spLocks noChangeArrowheads="1"/>
          </p:cNvSpPr>
          <p:nvPr/>
        </p:nvSpPr>
        <p:spPr bwMode="auto">
          <a:xfrm>
            <a:off x="731520" y="5970647"/>
            <a:ext cx="5218871" cy="581025"/>
          </a:xfrm>
          <a:prstGeom prst="rect">
            <a:avLst/>
          </a:prstGeom>
          <a:noFill/>
          <a:ln w="12700">
            <a:noFill/>
            <a:miter lim="800000"/>
          </a:ln>
        </p:spPr>
        <p:txBody>
          <a:bodyPr wrap="square">
            <a:spAutoFit/>
          </a:bodyPr>
          <a:lstStyle/>
          <a:p>
            <a:r>
              <a:rPr lang="en-GB" sz="1600" b="0" dirty="0" err="1">
                <a:solidFill>
                  <a:srgbClr val="002060"/>
                </a:solidFill>
                <a:latin typeface="Calibri" panose="020F0502020204030204" pitchFamily="34" charset="0"/>
                <a:cs typeface="Calibri" panose="020F0502020204030204" pitchFamily="34" charset="0"/>
              </a:rPr>
              <a:t>Panjwani</a:t>
            </a:r>
            <a:r>
              <a:rPr lang="en-GB" sz="1600" b="0" dirty="0">
                <a:solidFill>
                  <a:srgbClr val="002060"/>
                </a:solidFill>
                <a:latin typeface="Calibri" panose="020F0502020204030204" pitchFamily="34" charset="0"/>
                <a:cs typeface="Calibri" panose="020F0502020204030204" pitchFamily="34" charset="0"/>
              </a:rPr>
              <a:t> et al., 1995, 1996</a:t>
            </a:r>
          </a:p>
          <a:p>
            <a:r>
              <a:rPr lang="en-GB" sz="1600" b="0" dirty="0">
                <a:solidFill>
                  <a:srgbClr val="002060"/>
                </a:solidFill>
                <a:latin typeface="Calibri" panose="020F0502020204030204" pitchFamily="34" charset="0"/>
                <a:cs typeface="Calibri" panose="020F0502020204030204" pitchFamily="34" charset="0"/>
              </a:rPr>
              <a:t>Gupta et al., 1997 </a:t>
            </a:r>
            <a:endParaRPr lang="en-US" sz="1600" b="0" dirty="0">
              <a:solidFill>
                <a:srgbClr val="002060"/>
              </a:solidFill>
              <a:latin typeface="Calibri" panose="020F0502020204030204" pitchFamily="34" charset="0"/>
              <a:cs typeface="Calibri" panose="020F0502020204030204" pitchFamily="34" charset="0"/>
            </a:endParaRPr>
          </a:p>
        </p:txBody>
      </p:sp>
      <p:graphicFrame>
        <p:nvGraphicFramePr>
          <p:cNvPr id="5" name="Object 5">
            <a:extLst>
              <a:ext uri="{FF2B5EF4-FFF2-40B4-BE49-F238E27FC236}">
                <a16:creationId xmlns:a16="http://schemas.microsoft.com/office/drawing/2014/main" id="{92F291E7-7B11-4CB6-8A02-DCA931EFDAAB}"/>
              </a:ext>
            </a:extLst>
          </p:cNvPr>
          <p:cNvGraphicFramePr>
            <a:graphicFrameLocks noChangeAspect="1"/>
          </p:cNvGraphicFramePr>
          <p:nvPr/>
        </p:nvGraphicFramePr>
        <p:xfrm>
          <a:off x="5938014" y="2806413"/>
          <a:ext cx="6096000" cy="4076700"/>
        </p:xfrm>
        <a:graphic>
          <a:graphicData uri="http://schemas.openxmlformats.org/presentationml/2006/ole">
            <mc:AlternateContent xmlns:mc="http://schemas.openxmlformats.org/markup-compatibility/2006">
              <mc:Choice xmlns:v="urn:schemas-microsoft-com:vml" Requires="v">
                <p:oleObj name="Chart" r:id="rId2" imgW="6815455" imgH="4561205" progId="MSGraph.Chart.8">
                  <p:embed/>
                </p:oleObj>
              </mc:Choice>
              <mc:Fallback>
                <p:oleObj name="Chart" r:id="rId2" imgW="6815455" imgH="4561205" progId="MSGraph.Chart.8">
                  <p:embed/>
                  <p:pic>
                    <p:nvPicPr>
                      <p:cNvPr id="5" name="Object 5">
                        <a:extLst>
                          <a:ext uri="{FF2B5EF4-FFF2-40B4-BE49-F238E27FC236}">
                            <a16:creationId xmlns:a16="http://schemas.microsoft.com/office/drawing/2014/main" id="{92F291E7-7B11-4CB6-8A02-DCA931EFDA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8014" y="2806413"/>
                        <a:ext cx="6096000" cy="4076700"/>
                      </a:xfrm>
                      <a:prstGeom prst="rect">
                        <a:avLst/>
                      </a:prstGeom>
                      <a:noFill/>
                      <a:ln>
                        <a:noFill/>
                      </a:ln>
                      <a:effectLst/>
                    </p:spPr>
                  </p:pic>
                </p:oleObj>
              </mc:Fallback>
            </mc:AlternateContent>
          </a:graphicData>
        </a:graphic>
      </p:graphicFrame>
      <p:sp>
        <p:nvSpPr>
          <p:cNvPr id="6" name="Rectangle 6">
            <a:extLst>
              <a:ext uri="{FF2B5EF4-FFF2-40B4-BE49-F238E27FC236}">
                <a16:creationId xmlns:a16="http://schemas.microsoft.com/office/drawing/2014/main" id="{2DBBBEFD-D906-4F0C-9762-76571A651A51}"/>
              </a:ext>
            </a:extLst>
          </p:cNvPr>
          <p:cNvSpPr>
            <a:spLocks noChangeArrowheads="1"/>
          </p:cNvSpPr>
          <p:nvPr/>
        </p:nvSpPr>
        <p:spPr bwMode="auto">
          <a:xfrm>
            <a:off x="731520" y="3108325"/>
            <a:ext cx="2632452" cy="1569660"/>
          </a:xfrm>
          <a:prstGeom prst="rect">
            <a:avLst/>
          </a:prstGeom>
          <a:noFill/>
          <a:ln w="12700">
            <a:noFill/>
            <a:miter lim="800000"/>
          </a:ln>
          <a:scene3d>
            <a:camera prst="orthographicFront"/>
            <a:lightRig rig="threePt" dir="t"/>
          </a:scene3d>
          <a:sp3d>
            <a:bevelT w="165100" prst="coolSlant"/>
          </a:sp3d>
        </p:spPr>
        <p:txBody>
          <a:bodyPr wrap="none">
            <a:spAutoFit/>
          </a:bodyPr>
          <a:lstStyle/>
          <a:p>
            <a:r>
              <a:rPr lang="en-GB" sz="2400" dirty="0">
                <a:solidFill>
                  <a:srgbClr val="002060"/>
                </a:solidFill>
              </a:rPr>
              <a:t>Seizure reduction:</a:t>
            </a:r>
          </a:p>
          <a:p>
            <a:r>
              <a:rPr lang="en-GB" sz="2400" dirty="0">
                <a:solidFill>
                  <a:srgbClr val="002060"/>
                </a:solidFill>
              </a:rPr>
              <a:t> </a:t>
            </a:r>
          </a:p>
          <a:p>
            <a:r>
              <a:rPr lang="en-GB" sz="2400" dirty="0">
                <a:solidFill>
                  <a:srgbClr val="002060"/>
                </a:solidFill>
              </a:rPr>
              <a:t>65% after 3 months</a:t>
            </a:r>
          </a:p>
          <a:p>
            <a:r>
              <a:rPr lang="en-GB" sz="2400" dirty="0">
                <a:solidFill>
                  <a:srgbClr val="002060"/>
                </a:solidFill>
              </a:rPr>
              <a:t>86% after 6 months</a:t>
            </a:r>
            <a:endParaRPr lang="en-US" sz="2400" dirty="0">
              <a:solidFill>
                <a:srgbClr val="002060"/>
              </a:solidFill>
            </a:endParaRPr>
          </a:p>
        </p:txBody>
      </p:sp>
      <p:sp>
        <p:nvSpPr>
          <p:cNvPr id="7" name="TextBox 6">
            <a:extLst>
              <a:ext uri="{FF2B5EF4-FFF2-40B4-BE49-F238E27FC236}">
                <a16:creationId xmlns:a16="http://schemas.microsoft.com/office/drawing/2014/main" id="{38CEA6A6-05AC-4D60-BFEA-9A1FA26EF882}"/>
              </a:ext>
            </a:extLst>
          </p:cNvPr>
          <p:cNvSpPr txBox="1"/>
          <p:nvPr/>
        </p:nvSpPr>
        <p:spPr>
          <a:xfrm>
            <a:off x="7434470" y="115342"/>
            <a:ext cx="4757530" cy="646331"/>
          </a:xfrm>
          <a:prstGeom prst="rect">
            <a:avLst/>
          </a:prstGeom>
          <a:noFill/>
        </p:spPr>
        <p:txBody>
          <a:bodyPr wrap="square" rtlCol="0">
            <a:spAutoFit/>
          </a:bodyPr>
          <a:lstStyle/>
          <a:p>
            <a:r>
              <a:rPr lang="en-IN" dirty="0">
                <a:solidFill>
                  <a:schemeClr val="accent3"/>
                </a:solidFill>
              </a:rPr>
              <a:t>Sahaja Yoga - </a:t>
            </a:r>
            <a:r>
              <a:rPr lang="en-IN" sz="1800" dirty="0">
                <a:latin typeface="+mj-lt"/>
              </a:rPr>
              <a:t>Medical Research Information</a:t>
            </a:r>
          </a:p>
          <a:p>
            <a:r>
              <a:rPr lang="en-IN" dirty="0">
                <a:solidFill>
                  <a:schemeClr val="accent3"/>
                </a:solidFill>
              </a:rPr>
              <a:t> </a:t>
            </a:r>
          </a:p>
        </p:txBody>
      </p:sp>
    </p:spTree>
    <p:extLst>
      <p:ext uri="{BB962C8B-B14F-4D97-AF65-F5344CB8AC3E}">
        <p14:creationId xmlns:p14="http://schemas.microsoft.com/office/powerpoint/2010/main" val="8889655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1A940F-2043-4756-AE53-F7F934377B03}"/>
              </a:ext>
            </a:extLst>
          </p:cNvPr>
          <p:cNvSpPr txBox="1"/>
          <p:nvPr/>
        </p:nvSpPr>
        <p:spPr>
          <a:xfrm>
            <a:off x="7434470" y="115342"/>
            <a:ext cx="4757530" cy="646331"/>
          </a:xfrm>
          <a:prstGeom prst="rect">
            <a:avLst/>
          </a:prstGeom>
          <a:noFill/>
        </p:spPr>
        <p:txBody>
          <a:bodyPr wrap="square" rtlCol="0">
            <a:spAutoFit/>
          </a:bodyPr>
          <a:lstStyle/>
          <a:p>
            <a:r>
              <a:rPr lang="en-IN" dirty="0">
                <a:solidFill>
                  <a:schemeClr val="accent3"/>
                </a:solidFill>
              </a:rPr>
              <a:t>Sahaja Yoga - </a:t>
            </a:r>
            <a:r>
              <a:rPr lang="en-IN" sz="1800" dirty="0">
                <a:latin typeface="+mj-lt"/>
              </a:rPr>
              <a:t>Medical Research Information</a:t>
            </a:r>
          </a:p>
          <a:p>
            <a:r>
              <a:rPr lang="en-IN" dirty="0">
                <a:solidFill>
                  <a:schemeClr val="accent3"/>
                </a:solidFill>
              </a:rPr>
              <a:t> </a:t>
            </a:r>
          </a:p>
        </p:txBody>
      </p:sp>
      <p:sp>
        <p:nvSpPr>
          <p:cNvPr id="4" name="TextBox 3">
            <a:extLst>
              <a:ext uri="{FF2B5EF4-FFF2-40B4-BE49-F238E27FC236}">
                <a16:creationId xmlns:a16="http://schemas.microsoft.com/office/drawing/2014/main" id="{483DA295-0C0D-49CD-BBC5-FE03F55CF225}"/>
              </a:ext>
            </a:extLst>
          </p:cNvPr>
          <p:cNvSpPr txBox="1"/>
          <p:nvPr/>
        </p:nvSpPr>
        <p:spPr>
          <a:xfrm>
            <a:off x="364433" y="650769"/>
            <a:ext cx="6480313" cy="5447645"/>
          </a:xfrm>
          <a:prstGeom prst="rect">
            <a:avLst/>
          </a:prstGeom>
          <a:noFill/>
        </p:spPr>
        <p:txBody>
          <a:bodyPr wrap="square">
            <a:spAutoFit/>
          </a:bodyPr>
          <a:lstStyle/>
          <a:p>
            <a:pPr algn="just"/>
            <a:r>
              <a:rPr lang="en-IN" sz="2400" b="1" i="0" dirty="0">
                <a:solidFill>
                  <a:schemeClr val="accent4"/>
                </a:solidFill>
                <a:effectLst/>
                <a:latin typeface="Calibri" panose="020F0502020204030204" pitchFamily="34" charset="0"/>
                <a:cs typeface="Calibri" panose="020F0502020204030204" pitchFamily="34" charset="0"/>
              </a:rPr>
              <a:t>Effects of Sahaja Yoga Meditation on Asthma</a:t>
            </a:r>
          </a:p>
          <a:p>
            <a:pPr algn="just"/>
            <a:endParaRPr lang="en-IN" b="0" i="0" dirty="0">
              <a:solidFill>
                <a:srgbClr val="002060"/>
              </a:solidFill>
              <a:effectLst/>
              <a:latin typeface="Calibri" panose="020F0502020204030204" pitchFamily="34" charset="0"/>
              <a:cs typeface="Calibri" panose="020F0502020204030204" pitchFamily="34" charset="0"/>
            </a:endParaRPr>
          </a:p>
          <a:p>
            <a:pPr algn="just"/>
            <a:r>
              <a:rPr lang="en-IN" b="0" i="0" dirty="0">
                <a:solidFill>
                  <a:srgbClr val="002060"/>
                </a:solidFill>
                <a:effectLst/>
                <a:latin typeface="Calibri" panose="020F0502020204030204" pitchFamily="34" charset="0"/>
                <a:cs typeface="Calibri" panose="020F0502020204030204" pitchFamily="34" charset="0"/>
              </a:rPr>
              <a:t>Given the effects of </a:t>
            </a:r>
            <a:r>
              <a:rPr lang="en-IN" dirty="0">
                <a:solidFill>
                  <a:srgbClr val="002060"/>
                </a:solidFill>
              </a:rPr>
              <a:t>meditation</a:t>
            </a:r>
            <a:r>
              <a:rPr lang="en-IN" b="0" i="0" dirty="0">
                <a:solidFill>
                  <a:srgbClr val="002060"/>
                </a:solidFill>
                <a:effectLst/>
                <a:latin typeface="Calibri" panose="020F0502020204030204" pitchFamily="34" charset="0"/>
                <a:cs typeface="Calibri" panose="020F0502020204030204" pitchFamily="34" charset="0"/>
              </a:rPr>
              <a:t> on reducing sympathetic activity and respiratory rates, several studies have investigated whether meditation would have an effect on respiratory diseases.</a:t>
            </a:r>
          </a:p>
          <a:p>
            <a:pPr algn="just"/>
            <a:r>
              <a:rPr lang="en-IN" b="0" i="0" dirty="0">
                <a:solidFill>
                  <a:srgbClr val="002060"/>
                </a:solidFill>
                <a:effectLst/>
                <a:latin typeface="Calibri" panose="020F0502020204030204" pitchFamily="34" charset="0"/>
                <a:cs typeface="Calibri" panose="020F0502020204030204" pitchFamily="34" charset="0"/>
              </a:rPr>
              <a:t>A study conducted at the Natural Therapies Unit of the Royal Hospital for women, in Sydney, Australia, showed a significant beneficial effect of Sahaja Yoga on Asthma patients who were </a:t>
            </a:r>
            <a:r>
              <a:rPr lang="en-IN" dirty="0">
                <a:solidFill>
                  <a:srgbClr val="002060"/>
                </a:solidFill>
              </a:rPr>
              <a:t>resistant</a:t>
            </a:r>
            <a:r>
              <a:rPr lang="en-IN" b="0" i="0" dirty="0">
                <a:solidFill>
                  <a:srgbClr val="002060"/>
                </a:solidFill>
                <a:effectLst/>
                <a:latin typeface="Calibri" panose="020F0502020204030204" pitchFamily="34" charset="0"/>
                <a:cs typeface="Calibri" panose="020F0502020204030204" pitchFamily="34" charset="0"/>
              </a:rPr>
              <a:t> to steroids (</a:t>
            </a:r>
            <a:r>
              <a:rPr lang="en-IN" b="0" i="0" dirty="0" err="1">
                <a:solidFill>
                  <a:srgbClr val="002060"/>
                </a:solidFill>
                <a:effectLst/>
                <a:latin typeface="Calibri" panose="020F0502020204030204" pitchFamily="34" charset="0"/>
                <a:cs typeface="Calibri" panose="020F0502020204030204" pitchFamily="34" charset="0"/>
              </a:rPr>
              <a:t>Manocha</a:t>
            </a:r>
            <a:r>
              <a:rPr lang="en-IN" b="0" i="0" dirty="0">
                <a:solidFill>
                  <a:srgbClr val="002060"/>
                </a:solidFill>
                <a:effectLst/>
                <a:latin typeface="Calibri" panose="020F0502020204030204" pitchFamily="34" charset="0"/>
                <a:cs typeface="Calibri" panose="020F0502020204030204" pitchFamily="34" charset="0"/>
              </a:rPr>
              <a:t> et al., 2000).</a:t>
            </a:r>
          </a:p>
          <a:p>
            <a:pPr algn="just"/>
            <a:r>
              <a:rPr lang="en-IN" b="0" i="0" dirty="0">
                <a:solidFill>
                  <a:srgbClr val="002060"/>
                </a:solidFill>
                <a:effectLst/>
                <a:latin typeface="Calibri" panose="020F0502020204030204" pitchFamily="34" charset="0"/>
                <a:cs typeface="Calibri" panose="020F0502020204030204" pitchFamily="34" charset="0"/>
              </a:rPr>
              <a:t>47 patients with severe asthma were randomly allocated to two groups: one group received Sahaja Yoga Meditation treatment (21 patients), the other group received general relaxation treatment (26 patients), both conducted over 4 months and involving a 2 hour session.</a:t>
            </a:r>
          </a:p>
          <a:p>
            <a:pPr algn="just"/>
            <a:r>
              <a:rPr lang="en-IN" b="0" i="0" dirty="0">
                <a:solidFill>
                  <a:srgbClr val="002060"/>
                </a:solidFill>
                <a:effectLst/>
                <a:latin typeface="Calibri" panose="020F0502020204030204" pitchFamily="34" charset="0"/>
                <a:cs typeface="Calibri" panose="020F0502020204030204" pitchFamily="34" charset="0"/>
              </a:rPr>
              <a:t>The Sahaja Yoga Meditation group showed a significant reduction in the severity of asthma as measured in airway hyper-responsivity in response to chemical challenge (an objective indicator of the severity of asthma) compared to the control group who received relaxation.</a:t>
            </a:r>
          </a:p>
        </p:txBody>
      </p:sp>
      <p:sp>
        <p:nvSpPr>
          <p:cNvPr id="6" name="TextBox 5">
            <a:extLst>
              <a:ext uri="{FF2B5EF4-FFF2-40B4-BE49-F238E27FC236}">
                <a16:creationId xmlns:a16="http://schemas.microsoft.com/office/drawing/2014/main" id="{2CDF2E04-7493-4432-B129-01E6B0CFD7D0}"/>
              </a:ext>
            </a:extLst>
          </p:cNvPr>
          <p:cNvSpPr txBox="1"/>
          <p:nvPr/>
        </p:nvSpPr>
        <p:spPr>
          <a:xfrm>
            <a:off x="364433" y="6098414"/>
            <a:ext cx="6096000" cy="1200329"/>
          </a:xfrm>
          <a:prstGeom prst="rect">
            <a:avLst/>
          </a:prstGeom>
          <a:noFill/>
        </p:spPr>
        <p:txBody>
          <a:bodyPr wrap="square">
            <a:spAutoFit/>
          </a:bodyPr>
          <a:lstStyle/>
          <a:p>
            <a:pPr algn="just"/>
            <a:r>
              <a:rPr lang="en-IN" b="0" i="0" dirty="0">
                <a:solidFill>
                  <a:srgbClr val="002060"/>
                </a:solidFill>
                <a:effectLst/>
                <a:latin typeface="Calibri" panose="020F0502020204030204" pitchFamily="34" charset="0"/>
                <a:cs typeface="Calibri" panose="020F0502020204030204" pitchFamily="34" charset="0"/>
              </a:rPr>
              <a:t>In addition there was an increase in the subjective ratings of mood.</a:t>
            </a:r>
          </a:p>
          <a:p>
            <a:pPr algn="just"/>
            <a:br>
              <a:rPr lang="en-IN" dirty="0">
                <a:solidFill>
                  <a:srgbClr val="002060"/>
                </a:solidFill>
                <a:latin typeface="Calibri" panose="020F0502020204030204" pitchFamily="34" charset="0"/>
                <a:cs typeface="Calibri" panose="020F0502020204030204" pitchFamily="34" charset="0"/>
              </a:rPr>
            </a:br>
            <a:endParaRPr lang="en-IN" dirty="0">
              <a:solidFill>
                <a:srgbClr val="002060"/>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98A81861-10DF-4D65-938E-32B260F0C68F}"/>
              </a:ext>
            </a:extLst>
          </p:cNvPr>
          <p:cNvSpPr txBox="1"/>
          <p:nvPr/>
        </p:nvSpPr>
        <p:spPr>
          <a:xfrm>
            <a:off x="7195928" y="5082430"/>
            <a:ext cx="4996072" cy="1569660"/>
          </a:xfrm>
          <a:prstGeom prst="rect">
            <a:avLst/>
          </a:prstGeom>
          <a:noFill/>
        </p:spPr>
        <p:txBody>
          <a:bodyPr wrap="square">
            <a:spAutoFit/>
          </a:bodyPr>
          <a:lstStyle/>
          <a:p>
            <a:pPr algn="l"/>
            <a:r>
              <a:rPr lang="en-IN" sz="1200" b="0" i="0" dirty="0">
                <a:solidFill>
                  <a:srgbClr val="0070C0"/>
                </a:solidFill>
                <a:effectLst/>
                <a:latin typeface="Raleway"/>
              </a:rPr>
              <a:t>Similar findings were observed previously in a smaller trial using the same meditation technique (</a:t>
            </a:r>
            <a:r>
              <a:rPr lang="en-IN" sz="1200" b="0" i="0" dirty="0" err="1">
                <a:solidFill>
                  <a:srgbClr val="0070C0"/>
                </a:solidFill>
                <a:effectLst/>
                <a:latin typeface="Raleway"/>
              </a:rPr>
              <a:t>Chugh</a:t>
            </a:r>
            <a:r>
              <a:rPr lang="en-IN" sz="1200" b="0" i="0" dirty="0">
                <a:solidFill>
                  <a:srgbClr val="0070C0"/>
                </a:solidFill>
                <a:effectLst/>
                <a:latin typeface="Raleway"/>
              </a:rPr>
              <a:t> et al., 1997).</a:t>
            </a:r>
          </a:p>
          <a:p>
            <a:pPr algn="l"/>
            <a:r>
              <a:rPr lang="en-IN" sz="1200" b="1" i="0" dirty="0">
                <a:solidFill>
                  <a:srgbClr val="0070C0"/>
                </a:solidFill>
                <a:effectLst/>
                <a:latin typeface="Raleway"/>
              </a:rPr>
              <a:t>References</a:t>
            </a:r>
            <a:br>
              <a:rPr lang="en-IN" sz="1200" b="1" i="0" dirty="0">
                <a:solidFill>
                  <a:srgbClr val="0070C0"/>
                </a:solidFill>
                <a:effectLst/>
                <a:latin typeface="Raleway"/>
              </a:rPr>
            </a:br>
            <a:r>
              <a:rPr lang="en-IN" sz="1200" b="0" i="0" dirty="0" err="1">
                <a:solidFill>
                  <a:srgbClr val="0070C0"/>
                </a:solidFill>
                <a:effectLst/>
                <a:latin typeface="Raleway"/>
              </a:rPr>
              <a:t>Chugh</a:t>
            </a:r>
            <a:r>
              <a:rPr lang="en-IN" sz="1200" b="0" i="0" dirty="0">
                <a:solidFill>
                  <a:srgbClr val="0070C0"/>
                </a:solidFill>
                <a:effectLst/>
                <a:latin typeface="Raleway"/>
              </a:rPr>
              <a:t> D. (1997): The effects of Sahaja Yoga in bronchial asthma and essential hypertension. New Delhi Medicos 13(5):46-47.</a:t>
            </a:r>
            <a:br>
              <a:rPr lang="en-IN" sz="1200" b="0" i="0" dirty="0">
                <a:solidFill>
                  <a:srgbClr val="0070C0"/>
                </a:solidFill>
                <a:effectLst/>
                <a:latin typeface="Raleway"/>
              </a:rPr>
            </a:br>
            <a:r>
              <a:rPr lang="en-IN" sz="1200" b="0" i="0" dirty="0" err="1">
                <a:solidFill>
                  <a:srgbClr val="0070C0"/>
                </a:solidFill>
                <a:effectLst/>
                <a:latin typeface="Raleway"/>
              </a:rPr>
              <a:t>Manocha</a:t>
            </a:r>
            <a:r>
              <a:rPr lang="en-IN" sz="1200" b="0" i="0" dirty="0">
                <a:solidFill>
                  <a:srgbClr val="0070C0"/>
                </a:solidFill>
                <a:effectLst/>
                <a:latin typeface="Raleway"/>
              </a:rPr>
              <a:t> R, Marks GB, </a:t>
            </a:r>
            <a:r>
              <a:rPr lang="en-IN" sz="1200" b="0" i="0" dirty="0" err="1">
                <a:solidFill>
                  <a:srgbClr val="0070C0"/>
                </a:solidFill>
                <a:effectLst/>
                <a:latin typeface="Raleway"/>
              </a:rPr>
              <a:t>Kennhington</a:t>
            </a:r>
            <a:r>
              <a:rPr lang="en-IN" sz="1200" b="0" i="0" dirty="0">
                <a:solidFill>
                  <a:srgbClr val="0070C0"/>
                </a:solidFill>
                <a:effectLst/>
                <a:latin typeface="Raleway"/>
              </a:rPr>
              <a:t> P, Peters D, Salome CM. (2002): </a:t>
            </a:r>
            <a:r>
              <a:rPr lang="en-IN" sz="1200" b="0" i="0" dirty="0" err="1">
                <a:solidFill>
                  <a:srgbClr val="0070C0"/>
                </a:solidFill>
                <a:effectLst/>
                <a:latin typeface="Raleway"/>
              </a:rPr>
              <a:t>Sahaia</a:t>
            </a:r>
            <a:r>
              <a:rPr lang="en-IN" sz="1200" b="0" i="0" dirty="0">
                <a:solidFill>
                  <a:srgbClr val="0070C0"/>
                </a:solidFill>
                <a:effectLst/>
                <a:latin typeface="Raleway"/>
              </a:rPr>
              <a:t> yoga in the management of moderate to severe asthma: a randomised controlled trial. Thorax 57(2):110-115.</a:t>
            </a:r>
          </a:p>
        </p:txBody>
      </p:sp>
      <p:pic>
        <p:nvPicPr>
          <p:cNvPr id="6146" name="Picture 2">
            <a:extLst>
              <a:ext uri="{FF2B5EF4-FFF2-40B4-BE49-F238E27FC236}">
                <a16:creationId xmlns:a16="http://schemas.microsoft.com/office/drawing/2014/main" id="{194A8D6E-ED88-4092-BA74-00C43BE1F2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5772" y="611013"/>
            <a:ext cx="3384157" cy="253811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6969F249-116A-4880-BD45-EE53663065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985" b="9551"/>
          <a:stretch/>
        </p:blipFill>
        <p:spPr bwMode="auto">
          <a:xfrm>
            <a:off x="7765771" y="2854715"/>
            <a:ext cx="3384157" cy="2093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35380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1A940F-2043-4756-AE53-F7F934377B03}"/>
              </a:ext>
            </a:extLst>
          </p:cNvPr>
          <p:cNvSpPr txBox="1"/>
          <p:nvPr/>
        </p:nvSpPr>
        <p:spPr>
          <a:xfrm>
            <a:off x="7434470" y="115342"/>
            <a:ext cx="4757530" cy="646331"/>
          </a:xfrm>
          <a:prstGeom prst="rect">
            <a:avLst/>
          </a:prstGeom>
          <a:noFill/>
        </p:spPr>
        <p:txBody>
          <a:bodyPr wrap="square" rtlCol="0">
            <a:spAutoFit/>
          </a:bodyPr>
          <a:lstStyle/>
          <a:p>
            <a:r>
              <a:rPr lang="en-IN" dirty="0">
                <a:solidFill>
                  <a:schemeClr val="accent3"/>
                </a:solidFill>
              </a:rPr>
              <a:t>Sahaja Yoga - </a:t>
            </a:r>
            <a:r>
              <a:rPr lang="en-IN" sz="1800" dirty="0">
                <a:latin typeface="+mj-lt"/>
              </a:rPr>
              <a:t>Medical Research Information</a:t>
            </a:r>
          </a:p>
          <a:p>
            <a:r>
              <a:rPr lang="en-IN" dirty="0">
                <a:solidFill>
                  <a:schemeClr val="accent3"/>
                </a:solidFill>
              </a:rPr>
              <a:t> </a:t>
            </a:r>
          </a:p>
        </p:txBody>
      </p:sp>
      <p:sp>
        <p:nvSpPr>
          <p:cNvPr id="4" name="TextBox 3">
            <a:extLst>
              <a:ext uri="{FF2B5EF4-FFF2-40B4-BE49-F238E27FC236}">
                <a16:creationId xmlns:a16="http://schemas.microsoft.com/office/drawing/2014/main" id="{C76341E0-6999-4F86-B97A-8D0B99490808}"/>
              </a:ext>
            </a:extLst>
          </p:cNvPr>
          <p:cNvSpPr txBox="1"/>
          <p:nvPr/>
        </p:nvSpPr>
        <p:spPr>
          <a:xfrm>
            <a:off x="543339" y="671691"/>
            <a:ext cx="6705600" cy="6186309"/>
          </a:xfrm>
          <a:prstGeom prst="rect">
            <a:avLst/>
          </a:prstGeom>
          <a:noFill/>
        </p:spPr>
        <p:txBody>
          <a:bodyPr wrap="square">
            <a:spAutoFit/>
          </a:bodyPr>
          <a:lstStyle/>
          <a:p>
            <a:pPr algn="l"/>
            <a:r>
              <a:rPr lang="en-IN" sz="2000" b="1" i="0" dirty="0">
                <a:solidFill>
                  <a:schemeClr val="accent4"/>
                </a:solidFill>
                <a:effectLst/>
                <a:latin typeface="Calibri" panose="020F0502020204030204" pitchFamily="34" charset="0"/>
                <a:cs typeface="Calibri" panose="020F0502020204030204" pitchFamily="34" charset="0"/>
              </a:rPr>
              <a:t>Effects Of Sahaja Yoga Meditation On Menopausal Symptoms</a:t>
            </a:r>
          </a:p>
          <a:p>
            <a:pPr algn="l"/>
            <a:endParaRPr lang="en-IN" b="0" i="0" dirty="0">
              <a:solidFill>
                <a:srgbClr val="002060"/>
              </a:solidFill>
              <a:effectLst/>
              <a:latin typeface="Calibri" panose="020F0502020204030204" pitchFamily="34" charset="0"/>
              <a:cs typeface="Calibri" panose="020F0502020204030204" pitchFamily="34" charset="0"/>
            </a:endParaRPr>
          </a:p>
          <a:p>
            <a:pPr algn="just"/>
            <a:r>
              <a:rPr lang="en-IN" b="0" i="0" dirty="0">
                <a:solidFill>
                  <a:srgbClr val="002060"/>
                </a:solidFill>
                <a:effectLst/>
                <a:latin typeface="Calibri" panose="020F0502020204030204" pitchFamily="34" charset="0"/>
                <a:cs typeface="Calibri" panose="020F0502020204030204" pitchFamily="34" charset="0"/>
              </a:rPr>
              <a:t>A study conducted at the Sydney Menopause Centre, Royal Hospital for Women, Australia, showed that Sahaja Yoga meditation is effective as </a:t>
            </a:r>
            <a:r>
              <a:rPr lang="en-IN" dirty="0">
                <a:solidFill>
                  <a:srgbClr val="002060"/>
                </a:solidFill>
              </a:rPr>
              <a:t>a</a:t>
            </a:r>
            <a:r>
              <a:rPr lang="en-IN" b="0" i="0" dirty="0">
                <a:solidFill>
                  <a:srgbClr val="002060"/>
                </a:solidFill>
                <a:effectLst/>
                <a:latin typeface="Calibri" panose="020F0502020204030204" pitchFamily="34" charset="0"/>
                <a:cs typeface="Calibri" panose="020F0502020204030204" pitchFamily="34" charset="0"/>
              </a:rPr>
              <a:t> treatment for menopausal symptoms. Sahaja Yoga meditation was taught for 8 weeks, twice-weekly, in 10 women with menopausal symptoms instead of the more traditional treatment of hormone replacement therapy for the management of menopausal hot flushes.</a:t>
            </a:r>
          </a:p>
          <a:p>
            <a:pPr algn="just"/>
            <a:r>
              <a:rPr lang="en-IN" b="0" i="0" dirty="0">
                <a:solidFill>
                  <a:srgbClr val="002060"/>
                </a:solidFill>
                <a:effectLst/>
                <a:latin typeface="Calibri" panose="020F0502020204030204" pitchFamily="34" charset="0"/>
                <a:cs typeface="Calibri" panose="020F0502020204030204" pitchFamily="34" charset="0"/>
              </a:rPr>
              <a:t>The average improvement after Sahaja Yoga meditation training was similar to that expected from hormone replacement therapy and similar or better than that of other behavioural treatments such as cognitive behavioural therapy (CBT). Improvements were observed in the frequency of hot flushes, which were reduced to 67% below the baseline frequency rate. At follow up, it was still 57% below baseline (a reduction in hot fl</a:t>
            </a:r>
            <a:r>
              <a:rPr lang="en-IN" dirty="0">
                <a:solidFill>
                  <a:srgbClr val="002060"/>
                </a:solidFill>
              </a:rPr>
              <a:t>u</a:t>
            </a:r>
            <a:r>
              <a:rPr lang="en-IN" b="0" i="0" dirty="0">
                <a:solidFill>
                  <a:srgbClr val="002060"/>
                </a:solidFill>
                <a:effectLst/>
                <a:latin typeface="Calibri" panose="020F0502020204030204" pitchFamily="34" charset="0"/>
                <a:cs typeface="Calibri" panose="020F0502020204030204" pitchFamily="34" charset="0"/>
              </a:rPr>
              <a:t>shes frequency of 50% is considered an improvement).</a:t>
            </a:r>
          </a:p>
          <a:p>
            <a:pPr algn="l"/>
            <a:endParaRPr lang="en-IN" b="0" i="0" dirty="0">
              <a:solidFill>
                <a:srgbClr val="002060"/>
              </a:solidFill>
              <a:effectLst/>
              <a:latin typeface="Calibri" panose="020F0502020204030204" pitchFamily="34" charset="0"/>
              <a:cs typeface="Calibri" panose="020F0502020204030204" pitchFamily="34" charset="0"/>
            </a:endParaRPr>
          </a:p>
          <a:p>
            <a:r>
              <a:rPr lang="en-IN" sz="1800" b="0" i="0" dirty="0">
                <a:solidFill>
                  <a:srgbClr val="002060"/>
                </a:solidFill>
                <a:effectLst/>
                <a:latin typeface="Calibri" panose="020F0502020204030204" pitchFamily="34" charset="0"/>
                <a:cs typeface="Calibri" panose="020F0502020204030204" pitchFamily="34" charset="0"/>
              </a:rPr>
              <a:t>Meditation is an attractive option for women with menopausal symptoms because they prefer non-pharmacological treatments, thereby avoiding the risks and side effects of hormone replacement therapy.</a:t>
            </a:r>
          </a:p>
          <a:p>
            <a:pPr algn="l"/>
            <a:endParaRPr lang="en-IN" b="0" i="0" dirty="0">
              <a:solidFill>
                <a:srgbClr val="002060"/>
              </a:solidFill>
              <a:effectLst/>
              <a:latin typeface="Calibri" panose="020F0502020204030204" pitchFamily="34" charset="0"/>
              <a:cs typeface="Calibri" panose="020F0502020204030204" pitchFamily="34" charset="0"/>
            </a:endParaRPr>
          </a:p>
        </p:txBody>
      </p:sp>
      <p:pic>
        <p:nvPicPr>
          <p:cNvPr id="7170" name="Picture 2">
            <a:extLst>
              <a:ext uri="{FF2B5EF4-FFF2-40B4-BE49-F238E27FC236}">
                <a16:creationId xmlns:a16="http://schemas.microsoft.com/office/drawing/2014/main" id="{FE4D7F49-2187-487B-8912-2575110AA3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8108" y="671691"/>
            <a:ext cx="4430253" cy="391634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9288E7B-B56E-4B14-BEDD-AB820E76A9AD}"/>
              </a:ext>
            </a:extLst>
          </p:cNvPr>
          <p:cNvSpPr txBox="1"/>
          <p:nvPr/>
        </p:nvSpPr>
        <p:spPr>
          <a:xfrm>
            <a:off x="7434470" y="4588035"/>
            <a:ext cx="4757530" cy="2246769"/>
          </a:xfrm>
          <a:prstGeom prst="rect">
            <a:avLst/>
          </a:prstGeom>
          <a:noFill/>
        </p:spPr>
        <p:txBody>
          <a:bodyPr wrap="square">
            <a:spAutoFit/>
          </a:bodyPr>
          <a:lstStyle/>
          <a:p>
            <a:r>
              <a:rPr lang="en-IN" sz="1400" b="0" i="0" dirty="0">
                <a:solidFill>
                  <a:srgbClr val="002060"/>
                </a:solidFill>
                <a:effectLst/>
                <a:latin typeface="Calibri" panose="020F0502020204030204" pitchFamily="34" charset="0"/>
                <a:cs typeface="Calibri" panose="020F0502020204030204" pitchFamily="34" charset="0"/>
              </a:rPr>
              <a:t>Significant improvements also occurred in a Climacteric Scale, the Menopause Quality of Life Questionnaire, and both State and Trait Anxiety subscales.</a:t>
            </a:r>
          </a:p>
          <a:p>
            <a:pPr algn="l"/>
            <a:endParaRPr lang="en-IN" sz="1400" b="1" i="0" dirty="0">
              <a:solidFill>
                <a:srgbClr val="002060"/>
              </a:solidFill>
              <a:effectLst/>
              <a:latin typeface="Raleway"/>
            </a:endParaRPr>
          </a:p>
          <a:p>
            <a:pPr algn="l"/>
            <a:r>
              <a:rPr lang="en-IN" sz="1400" b="1" i="0" dirty="0">
                <a:solidFill>
                  <a:srgbClr val="0070C0"/>
                </a:solidFill>
                <a:effectLst/>
                <a:latin typeface="Raleway"/>
              </a:rPr>
              <a:t>References</a:t>
            </a:r>
            <a:br>
              <a:rPr lang="en-IN" sz="1400" b="1" i="0" dirty="0">
                <a:solidFill>
                  <a:srgbClr val="0070C0"/>
                </a:solidFill>
                <a:effectLst/>
                <a:latin typeface="Raleway"/>
              </a:rPr>
            </a:br>
            <a:r>
              <a:rPr lang="en-IN" sz="1400" b="0" i="0" dirty="0" err="1">
                <a:solidFill>
                  <a:srgbClr val="0070C0"/>
                </a:solidFill>
                <a:effectLst/>
                <a:latin typeface="Raleway"/>
              </a:rPr>
              <a:t>Manocha</a:t>
            </a:r>
            <a:r>
              <a:rPr lang="en-IN" sz="1400" b="0" i="0" dirty="0">
                <a:solidFill>
                  <a:srgbClr val="0070C0"/>
                </a:solidFill>
                <a:effectLst/>
                <a:latin typeface="Raleway"/>
              </a:rPr>
              <a:t>, M,  </a:t>
            </a:r>
            <a:r>
              <a:rPr lang="en-IN" sz="1400" b="0" i="0" dirty="0" err="1">
                <a:solidFill>
                  <a:srgbClr val="0070C0"/>
                </a:solidFill>
                <a:effectLst/>
                <a:latin typeface="Raleway"/>
              </a:rPr>
              <a:t>Semmar</a:t>
            </a:r>
            <a:r>
              <a:rPr lang="en-IN" sz="1400" b="0" i="0" dirty="0">
                <a:solidFill>
                  <a:srgbClr val="0070C0"/>
                </a:solidFill>
                <a:effectLst/>
                <a:latin typeface="Raleway"/>
              </a:rPr>
              <a:t> B (2007)  A Preliminary Study of Efficacy and Safety of Sahaja Yoga Meditation as a Treatment for Hot Flushes and Other Symptoms of the Perimenopause. Journal of Clinical Psychology in Medical Settings, 14, 266-273.</a:t>
            </a:r>
          </a:p>
        </p:txBody>
      </p:sp>
    </p:spTree>
    <p:extLst>
      <p:ext uri="{BB962C8B-B14F-4D97-AF65-F5344CB8AC3E}">
        <p14:creationId xmlns:p14="http://schemas.microsoft.com/office/powerpoint/2010/main" val="252800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1A940F-2043-4756-AE53-F7F934377B03}"/>
              </a:ext>
            </a:extLst>
          </p:cNvPr>
          <p:cNvSpPr txBox="1"/>
          <p:nvPr/>
        </p:nvSpPr>
        <p:spPr>
          <a:xfrm>
            <a:off x="7434470" y="115342"/>
            <a:ext cx="4757530" cy="646331"/>
          </a:xfrm>
          <a:prstGeom prst="rect">
            <a:avLst/>
          </a:prstGeom>
          <a:noFill/>
        </p:spPr>
        <p:txBody>
          <a:bodyPr wrap="square" rtlCol="0">
            <a:spAutoFit/>
          </a:bodyPr>
          <a:lstStyle/>
          <a:p>
            <a:r>
              <a:rPr lang="en-IN" dirty="0">
                <a:solidFill>
                  <a:schemeClr val="accent3"/>
                </a:solidFill>
              </a:rPr>
              <a:t>Sahaja Yoga - </a:t>
            </a:r>
            <a:r>
              <a:rPr lang="en-IN" sz="1800" dirty="0">
                <a:latin typeface="+mj-lt"/>
              </a:rPr>
              <a:t>Medical Research Information</a:t>
            </a:r>
          </a:p>
          <a:p>
            <a:r>
              <a:rPr lang="en-IN" dirty="0">
                <a:solidFill>
                  <a:schemeClr val="accent3"/>
                </a:solidFill>
              </a:rPr>
              <a:t> </a:t>
            </a:r>
          </a:p>
        </p:txBody>
      </p:sp>
      <p:sp>
        <p:nvSpPr>
          <p:cNvPr id="4" name="TextBox 3">
            <a:extLst>
              <a:ext uri="{FF2B5EF4-FFF2-40B4-BE49-F238E27FC236}">
                <a16:creationId xmlns:a16="http://schemas.microsoft.com/office/drawing/2014/main" id="{30194BD9-DC23-4DD0-B390-E7FB29E87FD8}"/>
              </a:ext>
            </a:extLst>
          </p:cNvPr>
          <p:cNvSpPr txBox="1"/>
          <p:nvPr/>
        </p:nvSpPr>
        <p:spPr>
          <a:xfrm>
            <a:off x="364433" y="761673"/>
            <a:ext cx="11463130" cy="2400657"/>
          </a:xfrm>
          <a:prstGeom prst="rect">
            <a:avLst/>
          </a:prstGeom>
          <a:noFill/>
        </p:spPr>
        <p:txBody>
          <a:bodyPr wrap="square">
            <a:spAutoFit/>
          </a:bodyPr>
          <a:lstStyle/>
          <a:p>
            <a:pPr algn="l"/>
            <a:r>
              <a:rPr lang="en-IN" sz="2400" b="1" i="0" dirty="0">
                <a:solidFill>
                  <a:schemeClr val="accent3">
                    <a:lumMod val="75000"/>
                  </a:schemeClr>
                </a:solidFill>
                <a:effectLst/>
                <a:latin typeface="Calibri" panose="020F0502020204030204" pitchFamily="34" charset="0"/>
                <a:cs typeface="Calibri" panose="020F0502020204030204" pitchFamily="34" charset="0"/>
              </a:rPr>
              <a:t>Effects Of Sahaja Yoga Meditation On Personality</a:t>
            </a:r>
          </a:p>
          <a:p>
            <a:pPr algn="l"/>
            <a:endParaRPr lang="en-IN" b="0" i="0" dirty="0">
              <a:solidFill>
                <a:srgbClr val="002060"/>
              </a:solidFill>
              <a:effectLst/>
              <a:latin typeface="Calibri" panose="020F0502020204030204" pitchFamily="34" charset="0"/>
              <a:cs typeface="Calibri" panose="020F0502020204030204" pitchFamily="34" charset="0"/>
            </a:endParaRPr>
          </a:p>
          <a:p>
            <a:pPr algn="l"/>
            <a:r>
              <a:rPr lang="en-IN" b="0" i="0" dirty="0">
                <a:solidFill>
                  <a:srgbClr val="002060"/>
                </a:solidFill>
                <a:effectLst/>
                <a:latin typeface="Calibri" panose="020F0502020204030204" pitchFamily="34" charset="0"/>
                <a:cs typeface="Calibri" panose="020F0502020204030204" pitchFamily="34" charset="0"/>
              </a:rPr>
              <a:t>A study published in the International Journal of Neuroscience compared 25 meditators of Sahaja Yoga to a group of 25 comparison subjects who did not practice meditation on a range of trait personality measures. The long-term meditators scored significantly lower in personality features of anxiety, neuroticism, psychoticism, and depression and scored higher in emotion recognition and expression.</a:t>
            </a:r>
            <a:br>
              <a:rPr lang="en-IN" b="0" i="0" dirty="0">
                <a:solidFill>
                  <a:srgbClr val="002060"/>
                </a:solidFill>
                <a:effectLst/>
                <a:latin typeface="Calibri" panose="020F0502020204030204" pitchFamily="34" charset="0"/>
                <a:cs typeface="Calibri" panose="020F0502020204030204" pitchFamily="34" charset="0"/>
              </a:rPr>
            </a:br>
            <a:endParaRPr lang="en-IN" b="0" i="0" dirty="0">
              <a:solidFill>
                <a:srgbClr val="002060"/>
              </a:solidFill>
              <a:effectLst/>
              <a:latin typeface="Calibri" panose="020F0502020204030204" pitchFamily="34" charset="0"/>
              <a:cs typeface="Calibri" panose="020F0502020204030204" pitchFamily="34" charset="0"/>
            </a:endParaRPr>
          </a:p>
          <a:p>
            <a:pPr algn="l"/>
            <a:r>
              <a:rPr lang="en-IN" b="0" i="0" dirty="0">
                <a:solidFill>
                  <a:srgbClr val="002060"/>
                </a:solidFill>
                <a:effectLst/>
                <a:latin typeface="Calibri" panose="020F0502020204030204" pitchFamily="34" charset="0"/>
                <a:cs typeface="Calibri" panose="020F0502020204030204" pitchFamily="34" charset="0"/>
              </a:rPr>
              <a:t>This suggests that long-term meditation practice leads to higher psycho-emotional stability and better emotional skills.</a:t>
            </a:r>
          </a:p>
        </p:txBody>
      </p:sp>
      <p:pic>
        <p:nvPicPr>
          <p:cNvPr id="8194" name="Picture 2">
            <a:extLst>
              <a:ext uri="{FF2B5EF4-FFF2-40B4-BE49-F238E27FC236}">
                <a16:creationId xmlns:a16="http://schemas.microsoft.com/office/drawing/2014/main" id="{4CAA76B9-B56B-47BC-92FC-D7366BBABE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1508" y="3234005"/>
            <a:ext cx="9128983" cy="258219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AD52167-C808-4FDE-88E7-20FF7C53988E}"/>
              </a:ext>
            </a:extLst>
          </p:cNvPr>
          <p:cNvSpPr txBox="1"/>
          <p:nvPr/>
        </p:nvSpPr>
        <p:spPr>
          <a:xfrm>
            <a:off x="447260" y="5816203"/>
            <a:ext cx="11297477" cy="923330"/>
          </a:xfrm>
          <a:prstGeom prst="rect">
            <a:avLst/>
          </a:prstGeom>
          <a:noFill/>
        </p:spPr>
        <p:txBody>
          <a:bodyPr wrap="square">
            <a:spAutoFit/>
          </a:bodyPr>
          <a:lstStyle/>
          <a:p>
            <a:r>
              <a:rPr lang="en-IN" b="1" i="0" dirty="0">
                <a:solidFill>
                  <a:srgbClr val="0070C0"/>
                </a:solidFill>
                <a:effectLst/>
                <a:latin typeface="Calibri" panose="020F0502020204030204" pitchFamily="34" charset="0"/>
                <a:cs typeface="Calibri" panose="020F0502020204030204" pitchFamily="34" charset="0"/>
              </a:rPr>
              <a:t>References</a:t>
            </a:r>
            <a:br>
              <a:rPr lang="en-IN" b="1" i="0" dirty="0">
                <a:solidFill>
                  <a:srgbClr val="0070C0"/>
                </a:solidFill>
                <a:effectLst/>
                <a:latin typeface="Calibri" panose="020F0502020204030204" pitchFamily="34" charset="0"/>
                <a:cs typeface="Calibri" panose="020F0502020204030204" pitchFamily="34" charset="0"/>
              </a:rPr>
            </a:br>
            <a:r>
              <a:rPr lang="en-IN" b="0" i="0" dirty="0" err="1">
                <a:solidFill>
                  <a:srgbClr val="0070C0"/>
                </a:solidFill>
                <a:effectLst/>
                <a:latin typeface="Calibri" panose="020F0502020204030204" pitchFamily="34" charset="0"/>
                <a:cs typeface="Calibri" panose="020F0502020204030204" pitchFamily="34" charset="0"/>
              </a:rPr>
              <a:t>Aftanas</a:t>
            </a:r>
            <a:r>
              <a:rPr lang="en-IN" b="0" i="0" dirty="0">
                <a:solidFill>
                  <a:srgbClr val="0070C0"/>
                </a:solidFill>
                <a:effectLst/>
                <a:latin typeface="Calibri" panose="020F0502020204030204" pitchFamily="34" charset="0"/>
                <a:cs typeface="Calibri" panose="020F0502020204030204" pitchFamily="34" charset="0"/>
              </a:rPr>
              <a:t> L, </a:t>
            </a:r>
            <a:r>
              <a:rPr lang="en-IN" b="0" i="0" dirty="0" err="1">
                <a:solidFill>
                  <a:srgbClr val="0070C0"/>
                </a:solidFill>
                <a:effectLst/>
                <a:latin typeface="Calibri" panose="020F0502020204030204" pitchFamily="34" charset="0"/>
                <a:cs typeface="Calibri" panose="020F0502020204030204" pitchFamily="34" charset="0"/>
              </a:rPr>
              <a:t>Golosheykin</a:t>
            </a:r>
            <a:r>
              <a:rPr lang="en-IN" b="0" i="0" dirty="0">
                <a:solidFill>
                  <a:srgbClr val="0070C0"/>
                </a:solidFill>
                <a:effectLst/>
                <a:latin typeface="Calibri" panose="020F0502020204030204" pitchFamily="34" charset="0"/>
                <a:cs typeface="Calibri" panose="020F0502020204030204" pitchFamily="34" charset="0"/>
              </a:rPr>
              <a:t> S. (2005): Impact of regular meditation practice on EEG activity at rest and during evoked negative emotions. International Journal of Neuroscience 115(6):893-909.</a:t>
            </a:r>
            <a:endParaRPr lang="en-IN"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710171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1A940F-2043-4756-AE53-F7F934377B03}"/>
              </a:ext>
            </a:extLst>
          </p:cNvPr>
          <p:cNvSpPr txBox="1"/>
          <p:nvPr/>
        </p:nvSpPr>
        <p:spPr>
          <a:xfrm>
            <a:off x="7434470" y="115342"/>
            <a:ext cx="4757530" cy="646331"/>
          </a:xfrm>
          <a:prstGeom prst="rect">
            <a:avLst/>
          </a:prstGeom>
          <a:noFill/>
        </p:spPr>
        <p:txBody>
          <a:bodyPr wrap="square" rtlCol="0">
            <a:spAutoFit/>
          </a:bodyPr>
          <a:lstStyle/>
          <a:p>
            <a:r>
              <a:rPr lang="en-IN" dirty="0">
                <a:solidFill>
                  <a:schemeClr val="accent3"/>
                </a:solidFill>
              </a:rPr>
              <a:t>Sahaja Yoga - </a:t>
            </a:r>
            <a:r>
              <a:rPr lang="en-IN" sz="1800" dirty="0">
                <a:latin typeface="+mj-lt"/>
              </a:rPr>
              <a:t>Medical Research Information</a:t>
            </a:r>
          </a:p>
          <a:p>
            <a:r>
              <a:rPr lang="en-IN" dirty="0">
                <a:solidFill>
                  <a:schemeClr val="accent3"/>
                </a:solidFill>
              </a:rPr>
              <a:t> </a:t>
            </a:r>
          </a:p>
        </p:txBody>
      </p:sp>
      <p:sp>
        <p:nvSpPr>
          <p:cNvPr id="4" name="TextBox 3">
            <a:extLst>
              <a:ext uri="{FF2B5EF4-FFF2-40B4-BE49-F238E27FC236}">
                <a16:creationId xmlns:a16="http://schemas.microsoft.com/office/drawing/2014/main" id="{2E55A193-74E7-4532-BFC7-406F740F102B}"/>
              </a:ext>
            </a:extLst>
          </p:cNvPr>
          <p:cNvSpPr txBox="1"/>
          <p:nvPr/>
        </p:nvSpPr>
        <p:spPr>
          <a:xfrm>
            <a:off x="410818" y="629445"/>
            <a:ext cx="11608903" cy="2123658"/>
          </a:xfrm>
          <a:prstGeom prst="rect">
            <a:avLst/>
          </a:prstGeom>
          <a:noFill/>
        </p:spPr>
        <p:txBody>
          <a:bodyPr wrap="square">
            <a:spAutoFit/>
          </a:bodyPr>
          <a:lstStyle/>
          <a:p>
            <a:pPr algn="l"/>
            <a:r>
              <a:rPr lang="en-IN" sz="2400" b="1" i="0" dirty="0">
                <a:solidFill>
                  <a:schemeClr val="accent3">
                    <a:lumMod val="75000"/>
                  </a:schemeClr>
                </a:solidFill>
                <a:effectLst/>
                <a:latin typeface="Calibri" panose="020F0502020204030204" pitchFamily="34" charset="0"/>
                <a:cs typeface="Calibri" panose="020F0502020204030204" pitchFamily="34" charset="0"/>
              </a:rPr>
              <a:t>Effects of Sahaja Yoga on State and Trait Anxiety</a:t>
            </a:r>
            <a:endParaRPr lang="en-IN" sz="2400" b="0" i="0" dirty="0">
              <a:solidFill>
                <a:schemeClr val="accent3">
                  <a:lumMod val="75000"/>
                </a:schemeClr>
              </a:solidFill>
              <a:effectLst/>
              <a:latin typeface="Calibri" panose="020F0502020204030204" pitchFamily="34" charset="0"/>
              <a:cs typeface="Calibri" panose="020F0502020204030204" pitchFamily="34" charset="0"/>
            </a:endParaRPr>
          </a:p>
          <a:p>
            <a:pPr algn="l"/>
            <a:r>
              <a:rPr lang="en-IN" b="0" i="0" dirty="0">
                <a:solidFill>
                  <a:srgbClr val="002060"/>
                </a:solidFill>
                <a:effectLst/>
                <a:latin typeface="Calibri" panose="020F0502020204030204" pitchFamily="34" charset="0"/>
                <a:cs typeface="Calibri" panose="020F0502020204030204" pitchFamily="34" charset="0"/>
              </a:rPr>
              <a:t>A study conducted at the University of Vienna found a significant beneficial effect of Sahaja Yoga Meditation on state and trait anxiety in healthy adults.</a:t>
            </a:r>
          </a:p>
          <a:p>
            <a:pPr algn="l"/>
            <a:r>
              <a:rPr lang="en-IN" b="0" i="0" dirty="0">
                <a:solidFill>
                  <a:srgbClr val="002060"/>
                </a:solidFill>
                <a:effectLst/>
                <a:latin typeface="Calibri" panose="020F0502020204030204" pitchFamily="34" charset="0"/>
                <a:cs typeface="Calibri" panose="020F0502020204030204" pitchFamily="34" charset="0"/>
              </a:rPr>
              <a:t>A group of 37 adults was taught Sahaja Yoga Meditation for 8 weeks and compared to a group of 32 adults who received no intervention and a group of 32 adults who had to listen to music of Mozart.</a:t>
            </a:r>
          </a:p>
          <a:p>
            <a:pPr algn="l"/>
            <a:r>
              <a:rPr lang="en-IN" b="0" i="0" dirty="0">
                <a:solidFill>
                  <a:srgbClr val="002060"/>
                </a:solidFill>
                <a:effectLst/>
                <a:latin typeface="Calibri" panose="020F0502020204030204" pitchFamily="34" charset="0"/>
                <a:cs typeface="Calibri" panose="020F0502020204030204" pitchFamily="34" charset="0"/>
              </a:rPr>
              <a:t>The group who received Meditation showed a significant reduction in their levels of state and of trait anxiety compared to both controls and to the group that listened to Mozart.</a:t>
            </a:r>
          </a:p>
        </p:txBody>
      </p:sp>
      <p:pic>
        <p:nvPicPr>
          <p:cNvPr id="9218" name="Picture 2">
            <a:extLst>
              <a:ext uri="{FF2B5EF4-FFF2-40B4-BE49-F238E27FC236}">
                <a16:creationId xmlns:a16="http://schemas.microsoft.com/office/drawing/2014/main" id="{05F83C9E-0ADF-4202-9949-8DECC3F2CA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835" y="2792998"/>
            <a:ext cx="4346712" cy="3520837"/>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454396BF-E383-4E17-9883-5AF916C7ED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8347" y="2773072"/>
            <a:ext cx="3750365" cy="376536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BAE10D8-78E8-4C5C-BD65-6037A4A3A8F8}"/>
              </a:ext>
            </a:extLst>
          </p:cNvPr>
          <p:cNvSpPr txBox="1"/>
          <p:nvPr/>
        </p:nvSpPr>
        <p:spPr>
          <a:xfrm>
            <a:off x="410818" y="6353773"/>
            <a:ext cx="2186608" cy="369332"/>
          </a:xfrm>
          <a:prstGeom prst="rect">
            <a:avLst/>
          </a:prstGeom>
          <a:noFill/>
        </p:spPr>
        <p:txBody>
          <a:bodyPr wrap="square">
            <a:spAutoFit/>
          </a:bodyPr>
          <a:lstStyle/>
          <a:p>
            <a:r>
              <a:rPr lang="en-IN" b="0" i="0" dirty="0">
                <a:solidFill>
                  <a:srgbClr val="002060"/>
                </a:solidFill>
                <a:effectLst/>
                <a:latin typeface="Calibri" panose="020F0502020204030204" pitchFamily="34" charset="0"/>
                <a:cs typeface="Calibri" panose="020F0502020204030204" pitchFamily="34" charset="0"/>
              </a:rPr>
              <a:t>a) State anxiety</a:t>
            </a:r>
            <a:endParaRPr lang="en-IN" dirty="0">
              <a:solidFill>
                <a:srgbClr val="002060"/>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7FAF0FEB-2659-4198-A09E-FB132F890982}"/>
              </a:ext>
            </a:extLst>
          </p:cNvPr>
          <p:cNvSpPr txBox="1"/>
          <p:nvPr/>
        </p:nvSpPr>
        <p:spPr>
          <a:xfrm>
            <a:off x="5168347" y="6353773"/>
            <a:ext cx="6096000" cy="369332"/>
          </a:xfrm>
          <a:prstGeom prst="rect">
            <a:avLst/>
          </a:prstGeom>
          <a:noFill/>
        </p:spPr>
        <p:txBody>
          <a:bodyPr wrap="square">
            <a:spAutoFit/>
          </a:bodyPr>
          <a:lstStyle/>
          <a:p>
            <a:r>
              <a:rPr lang="en-IN" b="0" i="0" dirty="0">
                <a:solidFill>
                  <a:srgbClr val="002060"/>
                </a:solidFill>
                <a:effectLst/>
                <a:latin typeface="Calibri" panose="020F0502020204030204" pitchFamily="34" charset="0"/>
                <a:cs typeface="Calibri" panose="020F0502020204030204" pitchFamily="34" charset="0"/>
              </a:rPr>
              <a:t>b) Trait anxiety</a:t>
            </a:r>
            <a:endParaRPr lang="en-IN" dirty="0">
              <a:solidFill>
                <a:srgbClr val="002060"/>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4150B4E7-A863-4AE0-9DBD-B10F635728FF}"/>
              </a:ext>
            </a:extLst>
          </p:cNvPr>
          <p:cNvSpPr txBox="1"/>
          <p:nvPr/>
        </p:nvSpPr>
        <p:spPr>
          <a:xfrm>
            <a:off x="8401876" y="5153444"/>
            <a:ext cx="3750366" cy="1384995"/>
          </a:xfrm>
          <a:prstGeom prst="rect">
            <a:avLst/>
          </a:prstGeom>
          <a:noFill/>
        </p:spPr>
        <p:txBody>
          <a:bodyPr wrap="square">
            <a:spAutoFit/>
          </a:bodyPr>
          <a:lstStyle/>
          <a:p>
            <a:r>
              <a:rPr lang="en-IN" sz="1400" b="1" i="0" dirty="0">
                <a:solidFill>
                  <a:srgbClr val="0070C0"/>
                </a:solidFill>
                <a:effectLst/>
                <a:latin typeface="Calibri" panose="020F0502020204030204" pitchFamily="34" charset="0"/>
                <a:cs typeface="Calibri" panose="020F0502020204030204" pitchFamily="34" charset="0"/>
              </a:rPr>
              <a:t>References</a:t>
            </a:r>
            <a:br>
              <a:rPr lang="en-IN" sz="1400" b="1" i="0" dirty="0">
                <a:solidFill>
                  <a:srgbClr val="0070C0"/>
                </a:solidFill>
                <a:effectLst/>
                <a:latin typeface="Calibri" panose="020F0502020204030204" pitchFamily="34" charset="0"/>
                <a:cs typeface="Calibri" panose="020F0502020204030204" pitchFamily="34" charset="0"/>
              </a:rPr>
            </a:br>
            <a:r>
              <a:rPr lang="en-IN" sz="1400" b="0" i="0" dirty="0">
                <a:solidFill>
                  <a:srgbClr val="0070C0"/>
                </a:solidFill>
                <a:effectLst/>
                <a:latin typeface="Calibri" panose="020F0502020204030204" pitchFamily="34" charset="0"/>
                <a:cs typeface="Calibri" panose="020F0502020204030204" pitchFamily="34" charset="0"/>
              </a:rPr>
              <a:t>Hackl, W. (1995) Die </a:t>
            </a:r>
            <a:r>
              <a:rPr lang="en-IN" sz="1400" b="0" i="0" dirty="0" err="1">
                <a:solidFill>
                  <a:srgbClr val="0070C0"/>
                </a:solidFill>
                <a:effectLst/>
                <a:latin typeface="Calibri" panose="020F0502020204030204" pitchFamily="34" charset="0"/>
                <a:cs typeface="Calibri" panose="020F0502020204030204" pitchFamily="34" charset="0"/>
              </a:rPr>
              <a:t>Auswirkungen</a:t>
            </a:r>
            <a:r>
              <a:rPr lang="en-IN" sz="1400" b="0" i="0" dirty="0">
                <a:solidFill>
                  <a:srgbClr val="0070C0"/>
                </a:solidFill>
                <a:effectLst/>
                <a:latin typeface="Calibri" panose="020F0502020204030204" pitchFamily="34" charset="0"/>
                <a:cs typeface="Calibri" panose="020F0502020204030204" pitchFamily="34" charset="0"/>
              </a:rPr>
              <a:t> von Sahaja Yoga auf das </a:t>
            </a:r>
            <a:r>
              <a:rPr lang="en-IN" sz="1400" b="0" i="0" dirty="0" err="1">
                <a:solidFill>
                  <a:srgbClr val="0070C0"/>
                </a:solidFill>
                <a:effectLst/>
                <a:latin typeface="Calibri" panose="020F0502020204030204" pitchFamily="34" charset="0"/>
                <a:cs typeface="Calibri" panose="020F0502020204030204" pitchFamily="34" charset="0"/>
              </a:rPr>
              <a:t>Drogenkonsumverhalten</a:t>
            </a:r>
            <a:r>
              <a:rPr lang="en-IN" sz="1400" b="0" i="0" dirty="0">
                <a:solidFill>
                  <a:srgbClr val="0070C0"/>
                </a:solidFill>
                <a:effectLst/>
                <a:latin typeface="Calibri" panose="020F0502020204030204" pitchFamily="34" charset="0"/>
                <a:cs typeface="Calibri" panose="020F0502020204030204" pitchFamily="34" charset="0"/>
              </a:rPr>
              <a:t> (The effect of Sahaja Yoga on drug consumption). </a:t>
            </a:r>
            <a:r>
              <a:rPr lang="en-IN" sz="1400" b="0" i="1" dirty="0">
                <a:solidFill>
                  <a:srgbClr val="0070C0"/>
                </a:solidFill>
                <a:effectLst/>
                <a:latin typeface="Calibri" panose="020F0502020204030204" pitchFamily="34" charset="0"/>
                <a:cs typeface="Calibri" panose="020F0502020204030204" pitchFamily="34" charset="0"/>
              </a:rPr>
              <a:t>Doctoral thesis</a:t>
            </a:r>
            <a:r>
              <a:rPr lang="en-IN" sz="1400" b="0" i="0" dirty="0">
                <a:solidFill>
                  <a:srgbClr val="0070C0"/>
                </a:solidFill>
                <a:effectLst/>
                <a:latin typeface="Calibri" panose="020F0502020204030204" pitchFamily="34" charset="0"/>
                <a:cs typeface="Calibri" panose="020F0502020204030204" pitchFamily="34" charset="0"/>
              </a:rPr>
              <a:t> submitted to the University in Vienna, 1995.</a:t>
            </a:r>
            <a:endParaRPr lang="en-IN" sz="1400"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356444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1A940F-2043-4756-AE53-F7F934377B03}"/>
              </a:ext>
            </a:extLst>
          </p:cNvPr>
          <p:cNvSpPr txBox="1"/>
          <p:nvPr/>
        </p:nvSpPr>
        <p:spPr>
          <a:xfrm>
            <a:off x="7434470" y="115342"/>
            <a:ext cx="4757530" cy="646331"/>
          </a:xfrm>
          <a:prstGeom prst="rect">
            <a:avLst/>
          </a:prstGeom>
          <a:noFill/>
        </p:spPr>
        <p:txBody>
          <a:bodyPr wrap="square" rtlCol="0">
            <a:spAutoFit/>
          </a:bodyPr>
          <a:lstStyle/>
          <a:p>
            <a:r>
              <a:rPr lang="en-IN" dirty="0">
                <a:solidFill>
                  <a:schemeClr val="accent3"/>
                </a:solidFill>
              </a:rPr>
              <a:t>Sahaja Yoga - </a:t>
            </a:r>
            <a:r>
              <a:rPr lang="en-IN" sz="1800" dirty="0">
                <a:latin typeface="+mj-lt"/>
              </a:rPr>
              <a:t>Medical Research Information</a:t>
            </a:r>
          </a:p>
          <a:p>
            <a:r>
              <a:rPr lang="en-IN" dirty="0">
                <a:solidFill>
                  <a:schemeClr val="accent3"/>
                </a:solidFill>
              </a:rPr>
              <a:t> </a:t>
            </a:r>
          </a:p>
        </p:txBody>
      </p:sp>
      <p:sp>
        <p:nvSpPr>
          <p:cNvPr id="4" name="TextBox 3">
            <a:extLst>
              <a:ext uri="{FF2B5EF4-FFF2-40B4-BE49-F238E27FC236}">
                <a16:creationId xmlns:a16="http://schemas.microsoft.com/office/drawing/2014/main" id="{67AC906B-0C6E-4619-8194-AC9A8354036D}"/>
              </a:ext>
            </a:extLst>
          </p:cNvPr>
          <p:cNvSpPr txBox="1"/>
          <p:nvPr/>
        </p:nvSpPr>
        <p:spPr>
          <a:xfrm>
            <a:off x="331305" y="761673"/>
            <a:ext cx="6096000" cy="4832092"/>
          </a:xfrm>
          <a:prstGeom prst="rect">
            <a:avLst/>
          </a:prstGeom>
          <a:noFill/>
        </p:spPr>
        <p:txBody>
          <a:bodyPr wrap="square">
            <a:spAutoFit/>
          </a:bodyPr>
          <a:lstStyle/>
          <a:p>
            <a:pPr algn="just"/>
            <a:r>
              <a:rPr lang="en-IN" sz="2200" b="1" i="0" dirty="0">
                <a:solidFill>
                  <a:schemeClr val="accent3">
                    <a:lumMod val="75000"/>
                  </a:schemeClr>
                </a:solidFill>
                <a:effectLst/>
                <a:latin typeface="Calibri" panose="020F0502020204030204" pitchFamily="34" charset="0"/>
                <a:cs typeface="Calibri" panose="020F0502020204030204" pitchFamily="34" charset="0"/>
              </a:rPr>
              <a:t>Effects of Sahaja Yoga Meditation on Depression</a:t>
            </a:r>
          </a:p>
          <a:p>
            <a:pPr algn="just"/>
            <a:endParaRPr lang="en-IN" b="0" i="0" dirty="0">
              <a:solidFill>
                <a:srgbClr val="002060"/>
              </a:solidFill>
              <a:effectLst/>
              <a:latin typeface="Calibri" panose="020F0502020204030204" pitchFamily="34" charset="0"/>
              <a:cs typeface="Calibri" panose="020F0502020204030204" pitchFamily="34" charset="0"/>
            </a:endParaRPr>
          </a:p>
          <a:p>
            <a:pPr algn="just"/>
            <a:r>
              <a:rPr lang="en-IN" b="0" i="0" dirty="0">
                <a:solidFill>
                  <a:srgbClr val="002060"/>
                </a:solidFill>
                <a:effectLst/>
                <a:latin typeface="Calibri" panose="020F0502020204030204" pitchFamily="34" charset="0"/>
                <a:cs typeface="Calibri" panose="020F0502020204030204" pitchFamily="34" charset="0"/>
              </a:rPr>
              <a:t>A study conducted at the University of Exeter, UK, showed that Sahaja Yoga Meditation has a beneficial therapeutic effect on the symptoms of patients with depression and anxiety.</a:t>
            </a:r>
          </a:p>
          <a:p>
            <a:pPr algn="just"/>
            <a:r>
              <a:rPr lang="en-IN" b="0" i="0" dirty="0">
                <a:solidFill>
                  <a:srgbClr val="002060"/>
                </a:solidFill>
                <a:effectLst/>
                <a:latin typeface="Calibri" panose="020F0502020204030204" pitchFamily="34" charset="0"/>
                <a:cs typeface="Calibri" panose="020F0502020204030204" pitchFamily="34" charset="0"/>
              </a:rPr>
              <a:t>Patients with depression &amp; anxiety were divided into three groups: a group receiving Sahaja Yoga Meditation over 6 weeks, a group receiving the conventional behavioural treatment for depression, i.e. cognitive behavioural therapy and a control group that received no treatment.</a:t>
            </a:r>
          </a:p>
          <a:p>
            <a:pPr algn="just"/>
            <a:endParaRPr lang="en-IN" b="0" i="0" dirty="0">
              <a:solidFill>
                <a:srgbClr val="002060"/>
              </a:solidFill>
              <a:effectLst/>
              <a:latin typeface="Calibri" panose="020F0502020204030204" pitchFamily="34" charset="0"/>
              <a:cs typeface="Calibri" panose="020F0502020204030204" pitchFamily="34" charset="0"/>
            </a:endParaRPr>
          </a:p>
          <a:p>
            <a:pPr algn="just"/>
            <a:r>
              <a:rPr lang="en-IN" b="0" i="0" dirty="0">
                <a:solidFill>
                  <a:srgbClr val="002060"/>
                </a:solidFill>
                <a:effectLst/>
                <a:latin typeface="Calibri" panose="020F0502020204030204" pitchFamily="34" charset="0"/>
                <a:cs typeface="Calibri" panose="020F0502020204030204" pitchFamily="34" charset="0"/>
              </a:rPr>
              <a:t>The group treated with Sahaja Yoga Meditation compared to the non-treated group showed a statistically significant reduction in the symptoms of anxiety, depression and general mental health. At a trend level the Sahaja Yoga Meditation group also showed improvements compared to the group treated with CBT.</a:t>
            </a:r>
          </a:p>
        </p:txBody>
      </p:sp>
      <p:sp>
        <p:nvSpPr>
          <p:cNvPr id="6" name="TextBox 5">
            <a:extLst>
              <a:ext uri="{FF2B5EF4-FFF2-40B4-BE49-F238E27FC236}">
                <a16:creationId xmlns:a16="http://schemas.microsoft.com/office/drawing/2014/main" id="{8C33E04B-0194-460A-B0F8-E4A130E3D299}"/>
              </a:ext>
            </a:extLst>
          </p:cNvPr>
          <p:cNvSpPr txBox="1"/>
          <p:nvPr/>
        </p:nvSpPr>
        <p:spPr>
          <a:xfrm>
            <a:off x="331305" y="5496162"/>
            <a:ext cx="6096000" cy="1200329"/>
          </a:xfrm>
          <a:prstGeom prst="rect">
            <a:avLst/>
          </a:prstGeom>
          <a:noFill/>
        </p:spPr>
        <p:txBody>
          <a:bodyPr wrap="square">
            <a:spAutoFit/>
          </a:bodyPr>
          <a:lstStyle/>
          <a:p>
            <a:pPr algn="just"/>
            <a:r>
              <a:rPr lang="en-IN" b="0" i="0" dirty="0">
                <a:solidFill>
                  <a:srgbClr val="002060"/>
                </a:solidFill>
                <a:effectLst/>
                <a:latin typeface="Calibri" panose="020F0502020204030204" pitchFamily="34" charset="0"/>
                <a:cs typeface="Calibri" panose="020F0502020204030204" pitchFamily="34" charset="0"/>
              </a:rPr>
              <a:t>The study shows that Sahaja Yoga Meditation has a significant effect on improving the symptoms of anxiety and depression, which was more pronounced than the conventional behavioural treatment for the disorder.</a:t>
            </a:r>
          </a:p>
        </p:txBody>
      </p:sp>
      <p:sp>
        <p:nvSpPr>
          <p:cNvPr id="8" name="TextBox 7">
            <a:extLst>
              <a:ext uri="{FF2B5EF4-FFF2-40B4-BE49-F238E27FC236}">
                <a16:creationId xmlns:a16="http://schemas.microsoft.com/office/drawing/2014/main" id="{7462C8CB-BE2C-4803-BAC5-0A7A3B7A0657}"/>
              </a:ext>
            </a:extLst>
          </p:cNvPr>
          <p:cNvSpPr txBox="1"/>
          <p:nvPr/>
        </p:nvSpPr>
        <p:spPr>
          <a:xfrm>
            <a:off x="6765235" y="5542329"/>
            <a:ext cx="5334000" cy="1077218"/>
          </a:xfrm>
          <a:prstGeom prst="rect">
            <a:avLst/>
          </a:prstGeom>
          <a:noFill/>
        </p:spPr>
        <p:txBody>
          <a:bodyPr wrap="square">
            <a:spAutoFit/>
          </a:bodyPr>
          <a:lstStyle/>
          <a:p>
            <a:pPr algn="l"/>
            <a:r>
              <a:rPr lang="en-IN" sz="1600" b="1" i="0" dirty="0">
                <a:solidFill>
                  <a:srgbClr val="0070C0"/>
                </a:solidFill>
                <a:effectLst/>
                <a:latin typeface="Raleway"/>
              </a:rPr>
              <a:t>Reference</a:t>
            </a:r>
            <a:br>
              <a:rPr lang="en-IN" sz="1600" b="1" i="0" dirty="0">
                <a:solidFill>
                  <a:srgbClr val="0070C0"/>
                </a:solidFill>
                <a:effectLst/>
                <a:latin typeface="Raleway"/>
              </a:rPr>
            </a:br>
            <a:r>
              <a:rPr lang="en-IN" sz="1600" b="0" i="0" dirty="0">
                <a:solidFill>
                  <a:srgbClr val="0070C0"/>
                </a:solidFill>
                <a:effectLst/>
                <a:latin typeface="Raleway"/>
              </a:rPr>
              <a:t>Morgan A. (2001): Sahaja Yoga: An ancient path to modern mental health? Transpersonal Psychology. Transpersonal Psychology Review 4:41-49.</a:t>
            </a:r>
          </a:p>
        </p:txBody>
      </p:sp>
      <p:pic>
        <p:nvPicPr>
          <p:cNvPr id="10242" name="Picture 2">
            <a:extLst>
              <a:ext uri="{FF2B5EF4-FFF2-40B4-BE49-F238E27FC236}">
                <a16:creationId xmlns:a16="http://schemas.microsoft.com/office/drawing/2014/main" id="{EB476C00-2398-4BBE-8A31-7DC0C074DC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5234" y="1152732"/>
            <a:ext cx="5241235" cy="3930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899017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1307D5-CD07-49A6-8B76-659706D8AE98}"/>
              </a:ext>
            </a:extLst>
          </p:cNvPr>
          <p:cNvSpPr txBox="1"/>
          <p:nvPr/>
        </p:nvSpPr>
        <p:spPr>
          <a:xfrm>
            <a:off x="5846628" y="148242"/>
            <a:ext cx="6096000" cy="646331"/>
          </a:xfrm>
          <a:prstGeom prst="rect">
            <a:avLst/>
          </a:prstGeom>
          <a:noFill/>
        </p:spPr>
        <p:txBody>
          <a:bodyPr wrap="square" rtlCol="0">
            <a:spAutoFit/>
          </a:bodyPr>
          <a:lstStyle/>
          <a:p>
            <a:r>
              <a:rPr lang="en-IN" dirty="0">
                <a:solidFill>
                  <a:schemeClr val="accent3"/>
                </a:solidFill>
              </a:rPr>
              <a:t>Sahaja Yoga Meditation (SYM) - </a:t>
            </a:r>
            <a:r>
              <a:rPr lang="en-IN" sz="1800" dirty="0">
                <a:latin typeface="+mj-lt"/>
              </a:rPr>
              <a:t>Medical Research Information</a:t>
            </a:r>
          </a:p>
          <a:p>
            <a:r>
              <a:rPr lang="en-IN" dirty="0">
                <a:solidFill>
                  <a:schemeClr val="accent3"/>
                </a:solidFill>
              </a:rPr>
              <a:t> </a:t>
            </a:r>
          </a:p>
        </p:txBody>
      </p:sp>
      <p:sp>
        <p:nvSpPr>
          <p:cNvPr id="3" name="TextBox 2">
            <a:extLst>
              <a:ext uri="{FF2B5EF4-FFF2-40B4-BE49-F238E27FC236}">
                <a16:creationId xmlns:a16="http://schemas.microsoft.com/office/drawing/2014/main" id="{6D7AA6A3-9493-424A-950B-348AC6651020}"/>
              </a:ext>
            </a:extLst>
          </p:cNvPr>
          <p:cNvSpPr txBox="1"/>
          <p:nvPr/>
        </p:nvSpPr>
        <p:spPr>
          <a:xfrm>
            <a:off x="525963" y="75586"/>
            <a:ext cx="6202016" cy="461665"/>
          </a:xfrm>
          <a:prstGeom prst="rect">
            <a:avLst/>
          </a:prstGeom>
          <a:noFill/>
        </p:spPr>
        <p:txBody>
          <a:bodyPr wrap="square">
            <a:spAutoFit/>
          </a:bodyPr>
          <a:lstStyle/>
          <a:p>
            <a:r>
              <a:rPr lang="en-GB" sz="2400" dirty="0">
                <a:solidFill>
                  <a:schemeClr val="accent4">
                    <a:lumMod val="75000"/>
                  </a:schemeClr>
                </a:solidFill>
              </a:rPr>
              <a:t>Conclusions</a:t>
            </a:r>
            <a:endParaRPr lang="en-IN" sz="2400" dirty="0">
              <a:solidFill>
                <a:schemeClr val="accent4">
                  <a:lumMod val="75000"/>
                </a:schemeClr>
              </a:solidFill>
            </a:endParaRPr>
          </a:p>
        </p:txBody>
      </p:sp>
      <p:sp>
        <p:nvSpPr>
          <p:cNvPr id="4" name="Rectangle 2">
            <a:extLst>
              <a:ext uri="{FF2B5EF4-FFF2-40B4-BE49-F238E27FC236}">
                <a16:creationId xmlns:a16="http://schemas.microsoft.com/office/drawing/2014/main" id="{676F7E78-4ECB-4166-9506-376CD47937AA}"/>
              </a:ext>
            </a:extLst>
          </p:cNvPr>
          <p:cNvSpPr txBox="1">
            <a:spLocks noChangeArrowheads="1"/>
          </p:cNvSpPr>
          <p:nvPr/>
        </p:nvSpPr>
        <p:spPr>
          <a:xfrm>
            <a:off x="683095" y="702045"/>
            <a:ext cx="11336626" cy="1196975"/>
          </a:xfrm>
          <a:prstGeom prst="rect">
            <a:avLst/>
          </a:prstGeom>
        </p:spPr>
        <p:txBody>
          <a:bodyPr>
            <a:scene3d>
              <a:camera prst="orthographicFront"/>
              <a:lightRig rig="threePt" dir="t"/>
            </a:scene3d>
            <a:sp3d extrusionH="57150">
              <a:bevelT w="82550" h="38100" prst="coolSlant"/>
            </a:sp3d>
          </a:bodyPr>
          <a:lstStyle>
            <a:lvl1pPr algn="l" defTabSz="457200" rtl="0" eaLnBrk="1" latinLnBrk="0" hangingPunct="1">
              <a:lnSpc>
                <a:spcPct val="100000"/>
              </a:lnSpc>
              <a:spcBef>
                <a:spcPct val="0"/>
              </a:spcBef>
              <a:buNone/>
              <a:defRPr sz="32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1800" b="1" dirty="0">
                <a:solidFill>
                  <a:srgbClr val="0070C0"/>
                </a:solidFill>
              </a:rPr>
              <a:t>Sahaja Yoga Meditation activates the parasympathetic nervous system: stress reduction</a:t>
            </a:r>
            <a:endParaRPr lang="en-US" sz="1800" b="1" dirty="0">
              <a:solidFill>
                <a:srgbClr val="0070C0"/>
              </a:solidFill>
            </a:endParaRPr>
          </a:p>
        </p:txBody>
      </p:sp>
      <p:sp>
        <p:nvSpPr>
          <p:cNvPr id="5" name="Text Box 6">
            <a:extLst>
              <a:ext uri="{FF2B5EF4-FFF2-40B4-BE49-F238E27FC236}">
                <a16:creationId xmlns:a16="http://schemas.microsoft.com/office/drawing/2014/main" id="{21ED7266-2261-4083-BAD5-AEBB40C2DB18}"/>
              </a:ext>
            </a:extLst>
          </p:cNvPr>
          <p:cNvSpPr txBox="1">
            <a:spLocks noChangeArrowheads="1"/>
          </p:cNvSpPr>
          <p:nvPr/>
        </p:nvSpPr>
        <p:spPr bwMode="auto">
          <a:xfrm>
            <a:off x="868626" y="6323881"/>
            <a:ext cx="4896544" cy="369332"/>
          </a:xfrm>
          <a:prstGeom prst="rect">
            <a:avLst/>
          </a:prstGeom>
          <a:noFill/>
          <a:ln w="12700">
            <a:noFill/>
            <a:miter lim="800000"/>
          </a:ln>
        </p:spPr>
        <p:txBody>
          <a:bodyPr>
            <a:spAutoFit/>
            <a:scene3d>
              <a:camera prst="orthographicFront"/>
              <a:lightRig rig="threePt" dir="t"/>
            </a:scene3d>
            <a:sp3d extrusionH="57150">
              <a:bevelT w="82550" h="38100" prst="coolSlant"/>
            </a:sp3d>
          </a:bodyPr>
          <a:lstStyle/>
          <a:p>
            <a:pPr>
              <a:defRPr/>
            </a:pPr>
            <a:r>
              <a:rPr lang="en-GB" dirty="0" err="1">
                <a:solidFill>
                  <a:srgbClr val="002060"/>
                </a:solidFill>
              </a:rPr>
              <a:t>Rai</a:t>
            </a:r>
            <a:r>
              <a:rPr lang="en-GB" dirty="0">
                <a:solidFill>
                  <a:srgbClr val="002060"/>
                </a:solidFill>
              </a:rPr>
              <a:t> et al., 1995, 1996, </a:t>
            </a:r>
            <a:r>
              <a:rPr lang="en-GB" dirty="0" err="1">
                <a:solidFill>
                  <a:srgbClr val="002060"/>
                </a:solidFill>
              </a:rPr>
              <a:t>Manocha</a:t>
            </a:r>
            <a:r>
              <a:rPr lang="en-GB" dirty="0">
                <a:solidFill>
                  <a:srgbClr val="002060"/>
                </a:solidFill>
              </a:rPr>
              <a:t> et al., 2010</a:t>
            </a:r>
            <a:endParaRPr lang="en-US" dirty="0">
              <a:solidFill>
                <a:srgbClr val="002060"/>
              </a:solidFill>
            </a:endParaRPr>
          </a:p>
        </p:txBody>
      </p:sp>
      <p:sp>
        <p:nvSpPr>
          <p:cNvPr id="6" name="Text Box 8">
            <a:extLst>
              <a:ext uri="{FF2B5EF4-FFF2-40B4-BE49-F238E27FC236}">
                <a16:creationId xmlns:a16="http://schemas.microsoft.com/office/drawing/2014/main" id="{D7A6F3C9-BE33-4208-A9EF-C4C81F8807BC}"/>
              </a:ext>
            </a:extLst>
          </p:cNvPr>
          <p:cNvSpPr txBox="1">
            <a:spLocks noChangeArrowheads="1"/>
          </p:cNvSpPr>
          <p:nvPr/>
        </p:nvSpPr>
        <p:spPr bwMode="auto">
          <a:xfrm>
            <a:off x="340747" y="1370990"/>
            <a:ext cx="6640216" cy="3046988"/>
          </a:xfrm>
          <a:prstGeom prst="rect">
            <a:avLst/>
          </a:prstGeom>
          <a:noFill/>
          <a:ln w="12700">
            <a:noFill/>
            <a:miter lim="800000"/>
          </a:ln>
        </p:spPr>
        <p:txBody>
          <a:bodyPr wrap="none">
            <a:spAutoFit/>
            <a:scene3d>
              <a:camera prst="orthographicFront"/>
              <a:lightRig rig="threePt" dir="t"/>
            </a:scene3d>
            <a:sp3d extrusionH="57150">
              <a:bevelT w="82550" h="38100" prst="coolSlant"/>
            </a:sp3d>
          </a:bodyPr>
          <a:lstStyle/>
          <a:p>
            <a:pPr>
              <a:buFont typeface="Wingdings" panose="05000000000000000000" pitchFamily="2" charset="2"/>
              <a:buChar char="§"/>
              <a:defRPr/>
            </a:pPr>
            <a:r>
              <a:rPr lang="en-GB" sz="2400" dirty="0"/>
              <a:t> Decrease in heart rate</a:t>
            </a:r>
          </a:p>
          <a:p>
            <a:pPr>
              <a:buFont typeface="Wingdings" panose="05000000000000000000" pitchFamily="2" charset="2"/>
              <a:buChar char="§"/>
              <a:defRPr/>
            </a:pPr>
            <a:r>
              <a:rPr lang="en-GB" sz="2400" dirty="0"/>
              <a:t> Decrease in breathing rate</a:t>
            </a:r>
          </a:p>
          <a:p>
            <a:pPr>
              <a:buFont typeface="Wingdings" panose="05000000000000000000" pitchFamily="2" charset="2"/>
              <a:buChar char="§"/>
              <a:defRPr/>
            </a:pPr>
            <a:r>
              <a:rPr lang="en-GB" sz="2400" dirty="0"/>
              <a:t> Decrease in pulse rate</a:t>
            </a:r>
          </a:p>
          <a:p>
            <a:pPr>
              <a:buFont typeface="Wingdings" panose="05000000000000000000" pitchFamily="2" charset="2"/>
              <a:buChar char="§"/>
              <a:defRPr/>
            </a:pPr>
            <a:r>
              <a:rPr lang="en-GB" sz="2400" dirty="0"/>
              <a:t> Decrease in blood pressure</a:t>
            </a:r>
          </a:p>
          <a:p>
            <a:pPr>
              <a:buFont typeface="Wingdings" panose="05000000000000000000" pitchFamily="2" charset="2"/>
              <a:buChar char="§"/>
              <a:defRPr/>
            </a:pPr>
            <a:r>
              <a:rPr lang="en-GB" sz="2400" dirty="0"/>
              <a:t> Decrease in oxygen metabolism</a:t>
            </a:r>
          </a:p>
          <a:p>
            <a:pPr>
              <a:buFont typeface="Wingdings" panose="05000000000000000000" pitchFamily="2" charset="2"/>
              <a:buChar char="§"/>
              <a:defRPr/>
            </a:pPr>
            <a:r>
              <a:rPr lang="en-GB" sz="2400" dirty="0"/>
              <a:t> Decrease in other physiological parameters of </a:t>
            </a:r>
            <a:br>
              <a:rPr lang="en-GB" sz="2400" dirty="0"/>
            </a:br>
            <a:r>
              <a:rPr lang="en-GB" sz="2400" dirty="0"/>
              <a:t>   stress</a:t>
            </a:r>
          </a:p>
          <a:p>
            <a:pPr>
              <a:defRPr/>
            </a:pPr>
            <a:r>
              <a:rPr lang="en-GB" sz="2400" dirty="0"/>
              <a:t>(vanillic </a:t>
            </a:r>
            <a:r>
              <a:rPr lang="en-GB" sz="2400" dirty="0" err="1"/>
              <a:t>mandelic</a:t>
            </a:r>
            <a:r>
              <a:rPr lang="en-GB" sz="2400" dirty="0"/>
              <a:t> acid, blood lactic acid =&gt; anxiety)</a:t>
            </a:r>
          </a:p>
        </p:txBody>
      </p:sp>
      <p:sp>
        <p:nvSpPr>
          <p:cNvPr id="7" name="Rectangle 6">
            <a:extLst>
              <a:ext uri="{FF2B5EF4-FFF2-40B4-BE49-F238E27FC236}">
                <a16:creationId xmlns:a16="http://schemas.microsoft.com/office/drawing/2014/main" id="{2F24F735-BE2A-4A0E-A1EE-A86C963F3CC7}"/>
              </a:ext>
            </a:extLst>
          </p:cNvPr>
          <p:cNvSpPr/>
          <p:nvPr/>
        </p:nvSpPr>
        <p:spPr>
          <a:xfrm>
            <a:off x="483805" y="4678432"/>
            <a:ext cx="5867603" cy="1384995"/>
          </a:xfrm>
          <a:prstGeom prst="rect">
            <a:avLst/>
          </a:prstGeom>
          <a:solidFill>
            <a:schemeClr val="accent2">
              <a:lumMod val="60000"/>
              <a:lumOff val="40000"/>
            </a:schemeClr>
          </a:solidFill>
          <a:ln w="19050">
            <a:solidFill>
              <a:srgbClr val="FF00FF"/>
            </a:solidFill>
          </a:ln>
        </p:spPr>
        <p:txBody>
          <a:bodyPr wrap="square">
            <a:spAutoFit/>
            <a:scene3d>
              <a:camera prst="orthographicFront"/>
              <a:lightRig rig="threePt" dir="t"/>
            </a:scene3d>
            <a:sp3d extrusionH="57150">
              <a:bevelT w="82550" h="38100" prst="coolSlant"/>
            </a:sp3d>
          </a:bodyPr>
          <a:lstStyle/>
          <a:p>
            <a:pPr algn="ctr">
              <a:defRPr/>
            </a:pPr>
            <a:r>
              <a:rPr lang="en-GB" sz="2800" b="1" dirty="0">
                <a:solidFill>
                  <a:srgbClr val="002060"/>
                </a:solidFill>
                <a:latin typeface="Calibri" panose="020F0502020204030204" pitchFamily="34" charset="0"/>
                <a:cs typeface="Calibri" panose="020F0502020204030204" pitchFamily="34" charset="0"/>
              </a:rPr>
              <a:t>The state of mental silence reduces sympathetic activity </a:t>
            </a:r>
          </a:p>
          <a:p>
            <a:pPr algn="ctr">
              <a:defRPr/>
            </a:pPr>
            <a:r>
              <a:rPr lang="en-GB" sz="2800" b="1" dirty="0">
                <a:solidFill>
                  <a:srgbClr val="002060"/>
                </a:solidFill>
                <a:latin typeface="Calibri" panose="020F0502020204030204" pitchFamily="34" charset="0"/>
                <a:cs typeface="Calibri" panose="020F0502020204030204" pitchFamily="34" charset="0"/>
              </a:rPr>
              <a:t>=&gt; de-stresses the body  </a:t>
            </a:r>
            <a:endParaRPr lang="en-US" sz="2800" b="1" dirty="0">
              <a:solidFill>
                <a:srgbClr val="002060"/>
              </a:solidFill>
              <a:latin typeface="Calibri" panose="020F0502020204030204" pitchFamily="34" charset="0"/>
              <a:cs typeface="Calibri" panose="020F0502020204030204" pitchFamily="34" charset="0"/>
            </a:endParaRPr>
          </a:p>
        </p:txBody>
      </p:sp>
      <p:pic>
        <p:nvPicPr>
          <p:cNvPr id="15362" name="Picture 2" descr="Calming a Wigged Out Autonomic Nervous System Using the Vagus Nerve — Innis  Integrative Therapy - Boulder/Denver, CO">
            <a:extLst>
              <a:ext uri="{FF2B5EF4-FFF2-40B4-BE49-F238E27FC236}">
                <a16:creationId xmlns:a16="http://schemas.microsoft.com/office/drawing/2014/main" id="{BDE18BCE-502D-49F2-B3C2-A29B3973BB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5071" y="1370990"/>
            <a:ext cx="5137557" cy="5137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84726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23BEA6E1-FC68-406B-BCB2-01508884B8B6}"/>
              </a:ext>
            </a:extLst>
          </p:cNvPr>
          <p:cNvSpPr/>
          <p:nvPr/>
        </p:nvSpPr>
        <p:spPr>
          <a:xfrm>
            <a:off x="7104185" y="2231120"/>
            <a:ext cx="4895557" cy="3887006"/>
          </a:xfrm>
          <a:prstGeom prst="roundRect">
            <a:avLst/>
          </a:prstGeom>
          <a:solidFill>
            <a:schemeClr val="tx2">
              <a:lumMod val="90000"/>
              <a:lumOff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extBox 1">
            <a:extLst>
              <a:ext uri="{FF2B5EF4-FFF2-40B4-BE49-F238E27FC236}">
                <a16:creationId xmlns:a16="http://schemas.microsoft.com/office/drawing/2014/main" id="{FAE3B84B-67B3-43C0-A5C2-5AAC7F6785A2}"/>
              </a:ext>
            </a:extLst>
          </p:cNvPr>
          <p:cNvSpPr txBox="1"/>
          <p:nvPr/>
        </p:nvSpPr>
        <p:spPr>
          <a:xfrm>
            <a:off x="7434470" y="115342"/>
            <a:ext cx="4757530" cy="646331"/>
          </a:xfrm>
          <a:prstGeom prst="rect">
            <a:avLst/>
          </a:prstGeom>
          <a:noFill/>
        </p:spPr>
        <p:txBody>
          <a:bodyPr wrap="square" rtlCol="0">
            <a:spAutoFit/>
          </a:bodyPr>
          <a:lstStyle/>
          <a:p>
            <a:r>
              <a:rPr lang="en-IN" dirty="0">
                <a:solidFill>
                  <a:schemeClr val="accent3"/>
                </a:solidFill>
              </a:rPr>
              <a:t>Sahaja Yoga - </a:t>
            </a:r>
            <a:r>
              <a:rPr lang="en-IN" sz="1800" dirty="0">
                <a:latin typeface="+mj-lt"/>
              </a:rPr>
              <a:t>Medical Research Information</a:t>
            </a:r>
          </a:p>
          <a:p>
            <a:r>
              <a:rPr lang="en-IN" dirty="0">
                <a:solidFill>
                  <a:schemeClr val="accent3"/>
                </a:solidFill>
              </a:rPr>
              <a:t> </a:t>
            </a:r>
          </a:p>
        </p:txBody>
      </p:sp>
      <p:sp>
        <p:nvSpPr>
          <p:cNvPr id="3" name="TextBox 2">
            <a:extLst>
              <a:ext uri="{FF2B5EF4-FFF2-40B4-BE49-F238E27FC236}">
                <a16:creationId xmlns:a16="http://schemas.microsoft.com/office/drawing/2014/main" id="{24027C9B-2873-40D5-9106-3655AC0BD34A}"/>
              </a:ext>
            </a:extLst>
          </p:cNvPr>
          <p:cNvSpPr txBox="1"/>
          <p:nvPr/>
        </p:nvSpPr>
        <p:spPr>
          <a:xfrm>
            <a:off x="525963" y="75586"/>
            <a:ext cx="6202016" cy="461665"/>
          </a:xfrm>
          <a:prstGeom prst="rect">
            <a:avLst/>
          </a:prstGeom>
          <a:noFill/>
        </p:spPr>
        <p:txBody>
          <a:bodyPr wrap="square">
            <a:spAutoFit/>
          </a:bodyPr>
          <a:lstStyle/>
          <a:p>
            <a:r>
              <a:rPr lang="en-GB" sz="2400" dirty="0">
                <a:solidFill>
                  <a:schemeClr val="accent4">
                    <a:lumMod val="75000"/>
                  </a:schemeClr>
                </a:solidFill>
              </a:rPr>
              <a:t>Conclusions</a:t>
            </a:r>
            <a:endParaRPr lang="en-IN" sz="2400" dirty="0">
              <a:solidFill>
                <a:schemeClr val="accent4">
                  <a:lumMod val="75000"/>
                </a:schemeClr>
              </a:solidFill>
            </a:endParaRPr>
          </a:p>
        </p:txBody>
      </p:sp>
      <p:graphicFrame>
        <p:nvGraphicFramePr>
          <p:cNvPr id="4" name="Object 2">
            <a:extLst>
              <a:ext uri="{FF2B5EF4-FFF2-40B4-BE49-F238E27FC236}">
                <a16:creationId xmlns:a16="http://schemas.microsoft.com/office/drawing/2014/main" id="{13BF5F10-AE84-4472-980C-04AB78DBE1F6}"/>
              </a:ext>
            </a:extLst>
          </p:cNvPr>
          <p:cNvGraphicFramePr>
            <a:graphicFrameLocks noChangeAspect="1"/>
          </p:cNvGraphicFramePr>
          <p:nvPr/>
        </p:nvGraphicFramePr>
        <p:xfrm>
          <a:off x="6389192" y="2455542"/>
          <a:ext cx="6102406" cy="3887006"/>
        </p:xfrm>
        <a:graphic>
          <a:graphicData uri="http://schemas.openxmlformats.org/presentationml/2006/ole">
            <mc:AlternateContent xmlns:mc="http://schemas.openxmlformats.org/markup-compatibility/2006">
              <mc:Choice xmlns:v="urn:schemas-microsoft-com:vml" Requires="v">
                <p:oleObj name="Chart" r:id="rId2" imgW="9601200" imgH="6121400" progId="MSGraph.Chart.8">
                  <p:embed/>
                </p:oleObj>
              </mc:Choice>
              <mc:Fallback>
                <p:oleObj name="Chart" r:id="rId2" imgW="9601200" imgH="6121400" progId="MSGraph.Chart.8">
                  <p:embed/>
                  <p:pic>
                    <p:nvPicPr>
                      <p:cNvPr id="4" name="Object 2">
                        <a:extLst>
                          <a:ext uri="{FF2B5EF4-FFF2-40B4-BE49-F238E27FC236}">
                            <a16:creationId xmlns:a16="http://schemas.microsoft.com/office/drawing/2014/main" id="{13BF5F10-AE84-4472-980C-04AB78DBE1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9192" y="2455542"/>
                        <a:ext cx="6102406" cy="3887006"/>
                      </a:xfrm>
                      <a:prstGeom prst="rect">
                        <a:avLst/>
                      </a:prstGeom>
                      <a:noFill/>
                    </p:spPr>
                  </p:pic>
                </p:oleObj>
              </mc:Fallback>
            </mc:AlternateContent>
          </a:graphicData>
        </a:graphic>
      </p:graphicFrame>
      <p:sp>
        <p:nvSpPr>
          <p:cNvPr id="5" name="Text Box 3">
            <a:extLst>
              <a:ext uri="{FF2B5EF4-FFF2-40B4-BE49-F238E27FC236}">
                <a16:creationId xmlns:a16="http://schemas.microsoft.com/office/drawing/2014/main" id="{A9035191-B2BA-42F7-B093-80D0497EEA2A}"/>
              </a:ext>
            </a:extLst>
          </p:cNvPr>
          <p:cNvSpPr txBox="1">
            <a:spLocks noChangeArrowheads="1"/>
          </p:cNvSpPr>
          <p:nvPr/>
        </p:nvSpPr>
        <p:spPr bwMode="auto">
          <a:xfrm>
            <a:off x="2751605" y="6342548"/>
            <a:ext cx="7374135" cy="369332"/>
          </a:xfrm>
          <a:prstGeom prst="rect">
            <a:avLst/>
          </a:prstGeom>
          <a:noFill/>
          <a:ln w="12700">
            <a:noFill/>
            <a:miter lim="800000"/>
          </a:ln>
        </p:spPr>
        <p:txBody>
          <a:bodyPr wrap="none">
            <a:spAutoFit/>
            <a:scene3d>
              <a:camera prst="orthographicFront"/>
              <a:lightRig rig="threePt" dir="t"/>
            </a:scene3d>
            <a:sp3d extrusionH="57150">
              <a:bevelT w="82550" h="38100" prst="coolSlant"/>
            </a:sp3d>
          </a:bodyPr>
          <a:lstStyle/>
          <a:p>
            <a:pPr algn="ctr"/>
            <a:r>
              <a:rPr lang="en-GB">
                <a:solidFill>
                  <a:srgbClr val="0070C0"/>
                </a:solidFill>
              </a:rPr>
              <a:t>Manocha</a:t>
            </a:r>
            <a:r>
              <a:rPr lang="en-GB" dirty="0">
                <a:solidFill>
                  <a:srgbClr val="0070C0"/>
                </a:solidFill>
              </a:rPr>
              <a:t> et al</a:t>
            </a:r>
            <a:r>
              <a:rPr lang="en-GB">
                <a:solidFill>
                  <a:srgbClr val="0070C0"/>
                </a:solidFill>
              </a:rPr>
              <a:t>., Evidence-based </a:t>
            </a:r>
            <a:r>
              <a:rPr lang="en-GB" dirty="0">
                <a:solidFill>
                  <a:srgbClr val="0070C0"/>
                </a:solidFill>
              </a:rPr>
              <a:t>Complimentary &amp; Alternative Medicine</a:t>
            </a:r>
            <a:r>
              <a:rPr lang="en-GB">
                <a:solidFill>
                  <a:srgbClr val="0070C0"/>
                </a:solidFill>
              </a:rPr>
              <a:t>, 2011</a:t>
            </a:r>
            <a:endParaRPr lang="en-US" dirty="0">
              <a:solidFill>
                <a:srgbClr val="0070C0"/>
              </a:solidFill>
            </a:endParaRPr>
          </a:p>
        </p:txBody>
      </p:sp>
      <p:sp>
        <p:nvSpPr>
          <p:cNvPr id="6" name="Rectangle 4">
            <a:extLst>
              <a:ext uri="{FF2B5EF4-FFF2-40B4-BE49-F238E27FC236}">
                <a16:creationId xmlns:a16="http://schemas.microsoft.com/office/drawing/2014/main" id="{2FCDED0F-6CA2-4F42-B9B6-3AE370793BE1}"/>
              </a:ext>
            </a:extLst>
          </p:cNvPr>
          <p:cNvSpPr>
            <a:spLocks noChangeArrowheads="1"/>
          </p:cNvSpPr>
          <p:nvPr/>
        </p:nvSpPr>
        <p:spPr bwMode="auto">
          <a:xfrm>
            <a:off x="605679" y="4020336"/>
            <a:ext cx="5197130" cy="1616765"/>
          </a:xfrm>
          <a:prstGeom prst="rect">
            <a:avLst/>
          </a:prstGeom>
          <a:solidFill>
            <a:schemeClr val="tx2">
              <a:lumMod val="90000"/>
              <a:lumOff val="10000"/>
            </a:schemeClr>
          </a:solidFill>
          <a:ln w="6350">
            <a:solidFill>
              <a:srgbClr val="993366"/>
            </a:solidFill>
            <a:miter lim="800000"/>
          </a:ln>
        </p:spPr>
        <p:txBody>
          <a:bodyPr lIns="54000" tIns="10800" rIns="54000" bIns="10800" anchor="ctr"/>
          <a:lstStyle/>
          <a:p>
            <a:pPr algn="ctr" eaLnBrk="1" hangingPunct="1">
              <a:defRPr/>
            </a:pPr>
            <a:r>
              <a:rPr lang="en-US" sz="2400" dirty="0">
                <a:solidFill>
                  <a:srgbClr val="FFFF00"/>
                </a:solidFill>
                <a:effectLst>
                  <a:outerShdw blurRad="38100" dist="38100" dir="2700000" algn="tl">
                    <a:srgbClr val="000000"/>
                  </a:outerShdw>
                </a:effectLst>
                <a:latin typeface="Calibri" panose="020F0502020204030204" pitchFamily="34" charset="0"/>
                <a:cs typeface="Calibri" panose="020F0502020204030204" pitchFamily="34" charset="0"/>
              </a:rPr>
              <a:t>8 weeks of SYM elicits greater improvement in work stress &amp; depressive scores than relaxation response or no treatment</a:t>
            </a:r>
            <a:endParaRPr lang="ru-RU" sz="2400" dirty="0">
              <a:solidFill>
                <a:srgbClr val="FFFF00"/>
              </a:solidFill>
              <a:effectLst>
                <a:outerShdw blurRad="38100" dist="38100" dir="2700000" algn="tl">
                  <a:srgbClr val="000000"/>
                </a:outerShdw>
              </a:effectLst>
              <a:latin typeface="Calibri" panose="020F0502020204030204" pitchFamily="34" charset="0"/>
              <a:cs typeface="Calibri" panose="020F0502020204030204" pitchFamily="34" charset="0"/>
            </a:endParaRPr>
          </a:p>
        </p:txBody>
      </p:sp>
      <p:sp>
        <p:nvSpPr>
          <p:cNvPr id="7" name="Rectangle 7">
            <a:extLst>
              <a:ext uri="{FF2B5EF4-FFF2-40B4-BE49-F238E27FC236}">
                <a16:creationId xmlns:a16="http://schemas.microsoft.com/office/drawing/2014/main" id="{CD6F39FC-D0B1-4EFB-A0D8-DB2D84F13847}"/>
              </a:ext>
            </a:extLst>
          </p:cNvPr>
          <p:cNvSpPr txBox="1">
            <a:spLocks noChangeArrowheads="1"/>
          </p:cNvSpPr>
          <p:nvPr/>
        </p:nvSpPr>
        <p:spPr>
          <a:xfrm>
            <a:off x="698281" y="325482"/>
            <a:ext cx="10499602" cy="836613"/>
          </a:xfrm>
          <a:prstGeom prst="rect">
            <a:avLst/>
          </a:prstGeom>
        </p:spPr>
        <p:txBody>
          <a:bodyPr lIns="92075" tIns="46038" rIns="92075" bIns="46038" anchor="b">
            <a:scene3d>
              <a:camera prst="orthographicFront"/>
              <a:lightRig rig="threePt" dir="t"/>
            </a:scene3d>
            <a:sp3d extrusionH="57150">
              <a:bevelT w="82550" h="38100" prst="coolSlant"/>
            </a:sp3d>
          </a:bodyPr>
          <a:lstStyle>
            <a:lvl1pPr algn="l" defTabSz="457200" rtl="0" eaLnBrk="1" latinLnBrk="0" hangingPunct="1">
              <a:lnSpc>
                <a:spcPct val="100000"/>
              </a:lnSpc>
              <a:spcBef>
                <a:spcPct val="0"/>
              </a:spcBef>
              <a:buNone/>
              <a:defRPr sz="32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GB" sz="2800" dirty="0"/>
              <a:t>SAHAJA YOGA MEDITATION (SYM) -  effects on work stress </a:t>
            </a:r>
          </a:p>
        </p:txBody>
      </p:sp>
      <p:sp>
        <p:nvSpPr>
          <p:cNvPr id="8" name="Rectangle 8">
            <a:extLst>
              <a:ext uri="{FF2B5EF4-FFF2-40B4-BE49-F238E27FC236}">
                <a16:creationId xmlns:a16="http://schemas.microsoft.com/office/drawing/2014/main" id="{71CFF36C-4CED-4A74-A006-947E8FDC6853}"/>
              </a:ext>
            </a:extLst>
          </p:cNvPr>
          <p:cNvSpPr txBox="1">
            <a:spLocks noChangeArrowheads="1"/>
          </p:cNvSpPr>
          <p:nvPr/>
        </p:nvSpPr>
        <p:spPr>
          <a:xfrm>
            <a:off x="0" y="1220899"/>
            <a:ext cx="6727979" cy="863600"/>
          </a:xfrm>
          <a:prstGeom prst="rect">
            <a:avLst/>
          </a:prstGeom>
          <a:noFill/>
        </p:spPr>
        <p:txBody>
          <a:bodyPr lIns="92075" tIns="46038" rIns="92075" bIns="46038">
            <a:scene3d>
              <a:camera prst="orthographicFront"/>
              <a:lightRig rig="threePt" dir="t"/>
            </a:scene3d>
            <a:sp3d extrusionH="57150">
              <a:bevelT w="82550" h="38100" prst="coolSlant"/>
            </a:sp3d>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9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lvl="1">
              <a:buClr>
                <a:srgbClr val="FFFF00"/>
              </a:buClr>
              <a:buFont typeface="Wingdings" panose="05000000000000000000" pitchFamily="2" charset="2"/>
              <a:buChar char="§"/>
            </a:pPr>
            <a:r>
              <a:rPr lang="en-GB" sz="2000" dirty="0">
                <a:latin typeface="Calibri" panose="020F0502020204030204" pitchFamily="34" charset="0"/>
                <a:cs typeface="Calibri" panose="020F0502020204030204" pitchFamily="34" charset="0"/>
              </a:rPr>
              <a:t>   80% feel stressed at work (US Institute of Stress) </a:t>
            </a:r>
          </a:p>
          <a:p>
            <a:pPr lvl="1">
              <a:buClr>
                <a:srgbClr val="FFFF00"/>
              </a:buClr>
              <a:buFont typeface="Wingdings" panose="05000000000000000000" pitchFamily="2" charset="2"/>
              <a:buChar char="§"/>
            </a:pPr>
            <a:r>
              <a:rPr lang="en-GB" sz="2000" dirty="0">
                <a:latin typeface="Calibri" panose="020F0502020204030204" pitchFamily="34" charset="0"/>
                <a:cs typeface="Calibri" panose="020F0502020204030204" pitchFamily="34" charset="0"/>
              </a:rPr>
              <a:t>  40% need professional help (mild backpain to severe depression)</a:t>
            </a:r>
          </a:p>
          <a:p>
            <a:pPr lvl="1">
              <a:buClr>
                <a:srgbClr val="FFFF00"/>
              </a:buClr>
              <a:buFont typeface="Wingdings" panose="05000000000000000000" pitchFamily="2" charset="2"/>
              <a:buChar char="§"/>
            </a:pPr>
            <a:r>
              <a:rPr lang="en-GB" sz="2000" dirty="0">
                <a:latin typeface="Calibri" panose="020F0502020204030204" pitchFamily="34" charset="0"/>
                <a:cs typeface="Calibri" panose="020F0502020204030204" pitchFamily="34" charset="0"/>
              </a:rPr>
              <a:t>  </a:t>
            </a:r>
            <a:r>
              <a:rPr lang="en-GB" sz="2000" dirty="0"/>
              <a:t>The costs to society are enormous (UK Health &amp; Safety Executive 2002 £370 mill).</a:t>
            </a:r>
            <a:endParaRPr lang="en-AU" sz="2000" dirty="0"/>
          </a:p>
          <a:p>
            <a:pPr>
              <a:lnSpc>
                <a:spcPct val="80000"/>
              </a:lnSpc>
              <a:buFont typeface="Monotype Sorts" pitchFamily="2" charset="2"/>
              <a:buNone/>
            </a:pPr>
            <a:r>
              <a:rPr lang="en-AU" sz="20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5920369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B05662FF-EEE0-4B38-9243-99936FFCF3AA}"/>
              </a:ext>
            </a:extLst>
          </p:cNvPr>
          <p:cNvSpPr/>
          <p:nvPr/>
        </p:nvSpPr>
        <p:spPr>
          <a:xfrm>
            <a:off x="393859" y="2509125"/>
            <a:ext cx="11606945" cy="3254484"/>
          </a:xfrm>
          <a:prstGeom prst="roundRect">
            <a:avLst/>
          </a:prstGeom>
          <a:solidFill>
            <a:schemeClr val="tx2">
              <a:lumMod val="90000"/>
              <a:lumOff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Rectangle 2">
            <a:extLst>
              <a:ext uri="{FF2B5EF4-FFF2-40B4-BE49-F238E27FC236}">
                <a16:creationId xmlns:a16="http://schemas.microsoft.com/office/drawing/2014/main" id="{88DD37A8-3BC1-440E-B518-3E684C0DC44B}"/>
              </a:ext>
            </a:extLst>
          </p:cNvPr>
          <p:cNvSpPr txBox="1">
            <a:spLocks noChangeArrowheads="1"/>
          </p:cNvSpPr>
          <p:nvPr/>
        </p:nvSpPr>
        <p:spPr>
          <a:xfrm>
            <a:off x="233363" y="1310957"/>
            <a:ext cx="8964612" cy="2376488"/>
          </a:xfrm>
          <a:prstGeom prst="rect">
            <a:avLst/>
          </a:prstGeom>
          <a:noFill/>
        </p:spPr>
        <p:txBody>
          <a:bodyPr lIns="92075" tIns="46038" rIns="92075" bIns="46038">
            <a:scene3d>
              <a:camera prst="orthographicFront"/>
              <a:lightRig rig="threePt" dir="t"/>
            </a:scene3d>
            <a:sp3d extrusionH="57150">
              <a:bevelT w="82550" h="38100" prst="coolSlant"/>
            </a:sp3d>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9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AU" dirty="0"/>
              <a:t>Study design: 24 patients with depression, 27-53 yrs.</a:t>
            </a:r>
          </a:p>
          <a:p>
            <a:r>
              <a:rPr lang="en-AU" dirty="0"/>
              <a:t>3 groups: Sahaja Yoga Meditation, CBT, Control (no treatment). 6 weeks.</a:t>
            </a:r>
          </a:p>
          <a:p>
            <a:endParaRPr lang="en-AU" dirty="0"/>
          </a:p>
          <a:p>
            <a:pPr>
              <a:lnSpc>
                <a:spcPct val="80000"/>
              </a:lnSpc>
              <a:buFont typeface="Monotype Sorts" pitchFamily="2" charset="2"/>
              <a:buNone/>
            </a:pPr>
            <a:r>
              <a:rPr lang="en-AU"/>
              <a:t> </a:t>
            </a:r>
            <a:endParaRPr lang="en-AU" dirty="0"/>
          </a:p>
        </p:txBody>
      </p:sp>
      <p:graphicFrame>
        <p:nvGraphicFramePr>
          <p:cNvPr id="3" name="Object 3">
            <a:hlinkClick r:id="" action="ppaction://ole?verb=0"/>
            <a:extLst>
              <a:ext uri="{FF2B5EF4-FFF2-40B4-BE49-F238E27FC236}">
                <a16:creationId xmlns:a16="http://schemas.microsoft.com/office/drawing/2014/main" id="{65817F26-669E-40F5-90A5-3EF431EA0194}"/>
              </a:ext>
            </a:extLst>
          </p:cNvPr>
          <p:cNvGraphicFramePr>
            <a:graphicFrameLocks/>
          </p:cNvGraphicFramePr>
          <p:nvPr>
            <p:extLst>
              <p:ext uri="{D42A27DB-BD31-4B8C-83A1-F6EECF244321}">
                <p14:modId xmlns:p14="http://schemas.microsoft.com/office/powerpoint/2010/main" val="963147900"/>
              </p:ext>
            </p:extLst>
          </p:nvPr>
        </p:nvGraphicFramePr>
        <p:xfrm>
          <a:off x="292575" y="2796606"/>
          <a:ext cx="4176713" cy="2232025"/>
        </p:xfrm>
        <a:graphic>
          <a:graphicData uri="http://schemas.openxmlformats.org/presentationml/2006/ole">
            <mc:AlternateContent xmlns:mc="http://schemas.openxmlformats.org/markup-compatibility/2006">
              <mc:Choice xmlns:v="urn:schemas-microsoft-com:vml" Requires="v">
                <p:oleObj name="Chart" r:id="rId2" imgW="8686800" imgH="4603750" progId="MSGraph.Chart.8">
                  <p:embed followColorScheme="full"/>
                </p:oleObj>
              </mc:Choice>
              <mc:Fallback>
                <p:oleObj name="Chart" r:id="rId2" imgW="8686800" imgH="4603750" progId="MSGraph.Chart.8">
                  <p:embed followColorScheme="full"/>
                  <p:pic>
                    <p:nvPicPr>
                      <p:cNvPr id="3" name="Object 3">
                        <a:hlinkClick r:id="" action="ppaction://ole?verb=0"/>
                        <a:extLst>
                          <a:ext uri="{FF2B5EF4-FFF2-40B4-BE49-F238E27FC236}">
                            <a16:creationId xmlns:a16="http://schemas.microsoft.com/office/drawing/2014/main" id="{65817F26-669E-40F5-90A5-3EF431EA0194}"/>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575" y="2796606"/>
                        <a:ext cx="4176713" cy="223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 name="Object 6">
            <a:hlinkClick r:id="" action="ppaction://ole?verb=0"/>
            <a:extLst>
              <a:ext uri="{FF2B5EF4-FFF2-40B4-BE49-F238E27FC236}">
                <a16:creationId xmlns:a16="http://schemas.microsoft.com/office/drawing/2014/main" id="{4406FA2F-07ED-4BB9-B9A5-B56BAC6BCB36}"/>
              </a:ext>
            </a:extLst>
          </p:cNvPr>
          <p:cNvGraphicFramePr>
            <a:graphicFrameLocks/>
          </p:cNvGraphicFramePr>
          <p:nvPr>
            <p:extLst>
              <p:ext uri="{D42A27DB-BD31-4B8C-83A1-F6EECF244321}">
                <p14:modId xmlns:p14="http://schemas.microsoft.com/office/powerpoint/2010/main" val="1550182374"/>
              </p:ext>
            </p:extLst>
          </p:nvPr>
        </p:nvGraphicFramePr>
        <p:xfrm>
          <a:off x="8076406" y="2594293"/>
          <a:ext cx="4427537" cy="2952750"/>
        </p:xfrm>
        <a:graphic>
          <a:graphicData uri="http://schemas.openxmlformats.org/presentationml/2006/ole">
            <mc:AlternateContent xmlns:mc="http://schemas.openxmlformats.org/markup-compatibility/2006">
              <mc:Choice xmlns:v="urn:schemas-microsoft-com:vml" Requires="v">
                <p:oleObj name="Chart" r:id="rId4" imgW="8686800" imgH="4603750" progId="MSGraph.Chart.8">
                  <p:embed followColorScheme="full"/>
                </p:oleObj>
              </mc:Choice>
              <mc:Fallback>
                <p:oleObj name="Chart" r:id="rId4" imgW="8686800" imgH="4603750" progId="MSGraph.Chart.8">
                  <p:embed followColorScheme="full"/>
                  <p:pic>
                    <p:nvPicPr>
                      <p:cNvPr id="4" name="Object 6">
                        <a:hlinkClick r:id="" action="ppaction://ole?verb=0"/>
                        <a:extLst>
                          <a:ext uri="{FF2B5EF4-FFF2-40B4-BE49-F238E27FC236}">
                            <a16:creationId xmlns:a16="http://schemas.microsoft.com/office/drawing/2014/main" id="{4406FA2F-07ED-4BB9-B9A5-B56BAC6BCB36}"/>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6406" y="2594293"/>
                        <a:ext cx="4427537" cy="295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7">
            <a:hlinkClick r:id="" action="ppaction://ole?verb=0"/>
            <a:extLst>
              <a:ext uri="{FF2B5EF4-FFF2-40B4-BE49-F238E27FC236}">
                <a16:creationId xmlns:a16="http://schemas.microsoft.com/office/drawing/2014/main" id="{AF144C34-D43C-4653-92E4-6A83ED934BFA}"/>
              </a:ext>
            </a:extLst>
          </p:cNvPr>
          <p:cNvGraphicFramePr/>
          <p:nvPr>
            <p:extLst>
              <p:ext uri="{D42A27DB-BD31-4B8C-83A1-F6EECF244321}">
                <p14:modId xmlns:p14="http://schemas.microsoft.com/office/powerpoint/2010/main" val="3384095349"/>
              </p:ext>
            </p:extLst>
          </p:nvPr>
        </p:nvGraphicFramePr>
        <p:xfrm>
          <a:off x="4115593" y="2804753"/>
          <a:ext cx="3960813" cy="2305050"/>
        </p:xfrm>
        <a:graphic>
          <a:graphicData uri="http://schemas.openxmlformats.org/presentationml/2006/ole">
            <mc:AlternateContent xmlns:mc="http://schemas.openxmlformats.org/markup-compatibility/2006">
              <mc:Choice xmlns:v="urn:schemas-microsoft-com:vml" Requires="v">
                <p:oleObj name="Chart" r:id="rId6" imgW="8686800" imgH="4603750" progId="MSGraph.Chart.8">
                  <p:embed followColorScheme="full"/>
                </p:oleObj>
              </mc:Choice>
              <mc:Fallback>
                <p:oleObj name="Chart" r:id="rId6" imgW="8686800" imgH="4603750" progId="MSGraph.Chart.8">
                  <p:embed followColorScheme="full"/>
                  <p:pic>
                    <p:nvPicPr>
                      <p:cNvPr id="5" name="Object 7">
                        <a:hlinkClick r:id="" action="ppaction://ole?verb=0"/>
                        <a:extLst>
                          <a:ext uri="{FF2B5EF4-FFF2-40B4-BE49-F238E27FC236}">
                            <a16:creationId xmlns:a16="http://schemas.microsoft.com/office/drawing/2014/main" id="{AF144C34-D43C-4653-92E4-6A83ED934BFA}"/>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15593" y="2804753"/>
                        <a:ext cx="3960813"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13">
            <a:extLst>
              <a:ext uri="{FF2B5EF4-FFF2-40B4-BE49-F238E27FC236}">
                <a16:creationId xmlns:a16="http://schemas.microsoft.com/office/drawing/2014/main" id="{C2ADB0C2-C298-4AEC-972E-97389CC7E066}"/>
              </a:ext>
            </a:extLst>
          </p:cNvPr>
          <p:cNvSpPr>
            <a:spLocks noChangeArrowheads="1"/>
          </p:cNvSpPr>
          <p:nvPr/>
        </p:nvSpPr>
        <p:spPr bwMode="auto">
          <a:xfrm>
            <a:off x="-1018640" y="594694"/>
            <a:ext cx="9847846" cy="627063"/>
          </a:xfrm>
          <a:prstGeom prst="rect">
            <a:avLst/>
          </a:prstGeom>
          <a:noFill/>
          <a:ln w="12700">
            <a:noFill/>
            <a:miter lim="800000"/>
            <a:headEnd type="none" w="sm" len="sm"/>
            <a:tailEnd type="none" w="sm" len="sm"/>
          </a:ln>
          <a:effectLst/>
        </p:spPr>
        <p:txBody>
          <a:bodyPr lIns="92075" tIns="46038" rIns="92075" bIns="46038" anchor="b">
            <a:scene3d>
              <a:camera prst="orthographicFront"/>
              <a:lightRig rig="threePt" dir="t"/>
            </a:scene3d>
            <a:sp3d extrusionH="57150">
              <a:bevelT w="82550" h="38100" prst="coolSlant"/>
            </a:sp3d>
          </a:bodyPr>
          <a:lstStyle/>
          <a:p>
            <a:pPr algn="ctr">
              <a:defRPr/>
            </a:pPr>
            <a:r>
              <a:rPr lang="en-IN" sz="2800" dirty="0"/>
              <a:t>Effects of Sahaja Yoga Meditation on Depression</a:t>
            </a:r>
            <a:endParaRPr lang="en-GB" sz="2800" dirty="0"/>
          </a:p>
        </p:txBody>
      </p:sp>
      <p:sp>
        <p:nvSpPr>
          <p:cNvPr id="7" name="TextBox 6">
            <a:extLst>
              <a:ext uri="{FF2B5EF4-FFF2-40B4-BE49-F238E27FC236}">
                <a16:creationId xmlns:a16="http://schemas.microsoft.com/office/drawing/2014/main" id="{F1120246-4582-4E8F-9BAF-131CB1DABC2D}"/>
              </a:ext>
            </a:extLst>
          </p:cNvPr>
          <p:cNvSpPr txBox="1"/>
          <p:nvPr/>
        </p:nvSpPr>
        <p:spPr>
          <a:xfrm>
            <a:off x="7434470" y="115342"/>
            <a:ext cx="4757530" cy="646331"/>
          </a:xfrm>
          <a:prstGeom prst="rect">
            <a:avLst/>
          </a:prstGeom>
          <a:noFill/>
        </p:spPr>
        <p:txBody>
          <a:bodyPr wrap="square" rtlCol="0">
            <a:spAutoFit/>
          </a:bodyPr>
          <a:lstStyle/>
          <a:p>
            <a:r>
              <a:rPr lang="en-IN" dirty="0">
                <a:solidFill>
                  <a:schemeClr val="accent3"/>
                </a:solidFill>
              </a:rPr>
              <a:t>Sahaja Yoga - </a:t>
            </a:r>
            <a:r>
              <a:rPr lang="en-IN" sz="1800" dirty="0">
                <a:latin typeface="+mj-lt"/>
              </a:rPr>
              <a:t>Medical Research Information</a:t>
            </a:r>
          </a:p>
          <a:p>
            <a:r>
              <a:rPr lang="en-IN" dirty="0">
                <a:solidFill>
                  <a:schemeClr val="accent3"/>
                </a:solidFill>
              </a:rPr>
              <a:t> </a:t>
            </a:r>
          </a:p>
        </p:txBody>
      </p:sp>
      <p:sp>
        <p:nvSpPr>
          <p:cNvPr id="8" name="TextBox 7">
            <a:extLst>
              <a:ext uri="{FF2B5EF4-FFF2-40B4-BE49-F238E27FC236}">
                <a16:creationId xmlns:a16="http://schemas.microsoft.com/office/drawing/2014/main" id="{1E8C7607-3013-4C2A-B1D9-61D8CC7FC0E6}"/>
              </a:ext>
            </a:extLst>
          </p:cNvPr>
          <p:cNvSpPr txBox="1"/>
          <p:nvPr/>
        </p:nvSpPr>
        <p:spPr>
          <a:xfrm>
            <a:off x="525963" y="75586"/>
            <a:ext cx="6202016" cy="461665"/>
          </a:xfrm>
          <a:prstGeom prst="rect">
            <a:avLst/>
          </a:prstGeom>
          <a:noFill/>
        </p:spPr>
        <p:txBody>
          <a:bodyPr wrap="square">
            <a:spAutoFit/>
          </a:bodyPr>
          <a:lstStyle/>
          <a:p>
            <a:r>
              <a:rPr lang="en-GB" sz="2400" dirty="0">
                <a:solidFill>
                  <a:schemeClr val="accent4">
                    <a:lumMod val="75000"/>
                  </a:schemeClr>
                </a:solidFill>
              </a:rPr>
              <a:t>Conclusions</a:t>
            </a:r>
            <a:endParaRPr lang="en-IN" sz="2400" dirty="0">
              <a:solidFill>
                <a:schemeClr val="accent4">
                  <a:lumMod val="75000"/>
                </a:schemeClr>
              </a:solidFill>
            </a:endParaRPr>
          </a:p>
        </p:txBody>
      </p:sp>
      <p:sp>
        <p:nvSpPr>
          <p:cNvPr id="10" name="Text Box 5">
            <a:extLst>
              <a:ext uri="{FF2B5EF4-FFF2-40B4-BE49-F238E27FC236}">
                <a16:creationId xmlns:a16="http://schemas.microsoft.com/office/drawing/2014/main" id="{97DF98E2-6342-4102-9C2F-54F88E32F1AE}"/>
              </a:ext>
            </a:extLst>
          </p:cNvPr>
          <p:cNvSpPr txBox="1">
            <a:spLocks noChangeArrowheads="1"/>
          </p:cNvSpPr>
          <p:nvPr/>
        </p:nvSpPr>
        <p:spPr bwMode="auto">
          <a:xfrm>
            <a:off x="4115593" y="6314225"/>
            <a:ext cx="3986989" cy="400110"/>
          </a:xfrm>
          <a:prstGeom prst="rect">
            <a:avLst/>
          </a:prstGeom>
          <a:noFill/>
          <a:ln w="12700">
            <a:noFill/>
            <a:miter lim="800000"/>
          </a:ln>
        </p:spPr>
        <p:txBody>
          <a:bodyPr wrap="none">
            <a:spAutoFit/>
            <a:scene3d>
              <a:camera prst="orthographicFront"/>
              <a:lightRig rig="threePt" dir="t"/>
            </a:scene3d>
            <a:sp3d extrusionH="57150">
              <a:bevelT w="82550" h="38100" prst="coolSlant"/>
            </a:sp3d>
          </a:bodyPr>
          <a:lstStyle/>
          <a:p>
            <a:r>
              <a:rPr lang="en-GB" sz="2000" b="0" dirty="0">
                <a:solidFill>
                  <a:schemeClr val="tx2">
                    <a:lumMod val="90000"/>
                    <a:lumOff val="10000"/>
                  </a:schemeClr>
                </a:solidFill>
                <a:latin typeface="Calibri" panose="020F0502020204030204" pitchFamily="34" charset="0"/>
                <a:cs typeface="Calibri" panose="020F0502020204030204" pitchFamily="34" charset="0"/>
              </a:rPr>
              <a:t>Morgan et al., J Consciousness, 2000</a:t>
            </a:r>
            <a:endParaRPr lang="en-US" sz="2000" b="0" dirty="0">
              <a:solidFill>
                <a:schemeClr val="tx2">
                  <a:lumMod val="90000"/>
                  <a:lumOff val="10000"/>
                </a:schemeClr>
              </a:solidFill>
              <a:latin typeface="Calibri" panose="020F0502020204030204" pitchFamily="34" charset="0"/>
              <a:cs typeface="Calibri" panose="020F0502020204030204" pitchFamily="34" charset="0"/>
            </a:endParaRPr>
          </a:p>
        </p:txBody>
      </p:sp>
      <p:sp>
        <p:nvSpPr>
          <p:cNvPr id="11" name="Text Box 8">
            <a:extLst>
              <a:ext uri="{FF2B5EF4-FFF2-40B4-BE49-F238E27FC236}">
                <a16:creationId xmlns:a16="http://schemas.microsoft.com/office/drawing/2014/main" id="{4C3EFD8F-CA48-48A1-A862-12445589297B}"/>
              </a:ext>
            </a:extLst>
          </p:cNvPr>
          <p:cNvSpPr txBox="1">
            <a:spLocks noChangeArrowheads="1"/>
          </p:cNvSpPr>
          <p:nvPr/>
        </p:nvSpPr>
        <p:spPr bwMode="auto">
          <a:xfrm>
            <a:off x="965801" y="5399606"/>
            <a:ext cx="1995162" cy="400110"/>
          </a:xfrm>
          <a:prstGeom prst="rect">
            <a:avLst/>
          </a:prstGeom>
          <a:noFill/>
          <a:ln w="12700">
            <a:noFill/>
            <a:miter lim="800000"/>
          </a:ln>
        </p:spPr>
        <p:txBody>
          <a:bodyPr wrap="none">
            <a:spAutoFit/>
          </a:bodyPr>
          <a:lstStyle/>
          <a:p>
            <a:r>
              <a:rPr lang="en-GB" sz="2000" b="1" dirty="0">
                <a:solidFill>
                  <a:schemeClr val="bg1"/>
                </a:solidFill>
                <a:latin typeface="Calibri" panose="020F0502020204030204" pitchFamily="34" charset="0"/>
                <a:cs typeface="Calibri" panose="020F0502020204030204" pitchFamily="34" charset="0"/>
              </a:rPr>
              <a:t>Anxiety (HAM-D)</a:t>
            </a:r>
            <a:endParaRPr lang="en-US" sz="2000" b="1" dirty="0">
              <a:solidFill>
                <a:schemeClr val="bg1"/>
              </a:solidFill>
              <a:latin typeface="Calibri" panose="020F0502020204030204" pitchFamily="34" charset="0"/>
              <a:cs typeface="Calibri" panose="020F0502020204030204" pitchFamily="34" charset="0"/>
            </a:endParaRPr>
          </a:p>
        </p:txBody>
      </p:sp>
      <p:sp>
        <p:nvSpPr>
          <p:cNvPr id="12" name="Text Box 9">
            <a:extLst>
              <a:ext uri="{FF2B5EF4-FFF2-40B4-BE49-F238E27FC236}">
                <a16:creationId xmlns:a16="http://schemas.microsoft.com/office/drawing/2014/main" id="{B4DE4148-4F1D-4B2E-A9A8-0DD28A23DE2A}"/>
              </a:ext>
            </a:extLst>
          </p:cNvPr>
          <p:cNvSpPr txBox="1">
            <a:spLocks noChangeArrowheads="1"/>
          </p:cNvSpPr>
          <p:nvPr/>
        </p:nvSpPr>
        <p:spPr bwMode="auto">
          <a:xfrm>
            <a:off x="9446805" y="5346988"/>
            <a:ext cx="1376018" cy="400110"/>
          </a:xfrm>
          <a:prstGeom prst="rect">
            <a:avLst/>
          </a:prstGeom>
          <a:noFill/>
          <a:ln w="12700">
            <a:noFill/>
            <a:miter lim="800000"/>
          </a:ln>
        </p:spPr>
        <p:txBody>
          <a:bodyPr wrap="none">
            <a:spAutoFit/>
          </a:bodyPr>
          <a:lstStyle/>
          <a:p>
            <a:r>
              <a:rPr lang="en-GB" sz="2000" b="1" dirty="0">
                <a:solidFill>
                  <a:schemeClr val="bg1"/>
                </a:solidFill>
                <a:latin typeface="Calibri" panose="020F0502020204030204" pitchFamily="34" charset="0"/>
                <a:cs typeface="Calibri" panose="020F0502020204030204" pitchFamily="34" charset="0"/>
              </a:rPr>
              <a:t>Depression</a:t>
            </a:r>
            <a:endParaRPr lang="en-US" sz="2000" b="1" dirty="0">
              <a:solidFill>
                <a:schemeClr val="bg1"/>
              </a:solidFill>
              <a:latin typeface="Calibri" panose="020F0502020204030204" pitchFamily="34" charset="0"/>
              <a:cs typeface="Calibri" panose="020F0502020204030204" pitchFamily="34" charset="0"/>
            </a:endParaRPr>
          </a:p>
        </p:txBody>
      </p:sp>
      <p:sp>
        <p:nvSpPr>
          <p:cNvPr id="13" name="Text Box 12">
            <a:extLst>
              <a:ext uri="{FF2B5EF4-FFF2-40B4-BE49-F238E27FC236}">
                <a16:creationId xmlns:a16="http://schemas.microsoft.com/office/drawing/2014/main" id="{B95B7A40-54B3-4400-A40D-FED3B3087E31}"/>
              </a:ext>
            </a:extLst>
          </p:cNvPr>
          <p:cNvSpPr txBox="1">
            <a:spLocks noChangeArrowheads="1"/>
          </p:cNvSpPr>
          <p:nvPr/>
        </p:nvSpPr>
        <p:spPr bwMode="auto">
          <a:xfrm>
            <a:off x="4783697" y="5368956"/>
            <a:ext cx="2607509" cy="400110"/>
          </a:xfrm>
          <a:prstGeom prst="rect">
            <a:avLst/>
          </a:prstGeom>
          <a:noFill/>
          <a:ln w="12700">
            <a:noFill/>
            <a:miter lim="800000"/>
          </a:ln>
        </p:spPr>
        <p:txBody>
          <a:bodyPr wrap="none">
            <a:spAutoFit/>
          </a:bodyPr>
          <a:lstStyle/>
          <a:p>
            <a:r>
              <a:rPr lang="en-GB" sz="2000" b="1" dirty="0">
                <a:solidFill>
                  <a:schemeClr val="bg1"/>
                </a:solidFill>
                <a:latin typeface="Calibri" panose="020F0502020204030204" pitchFamily="34" charset="0"/>
                <a:cs typeface="Calibri" panose="020F0502020204030204" pitchFamily="34" charset="0"/>
              </a:rPr>
              <a:t>General Mental Health</a:t>
            </a:r>
            <a:endParaRPr lang="en-US" sz="20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7138599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203708-59EC-4D3F-8E30-02ECB286D6FA}"/>
              </a:ext>
            </a:extLst>
          </p:cNvPr>
          <p:cNvSpPr txBox="1"/>
          <p:nvPr/>
        </p:nvSpPr>
        <p:spPr>
          <a:xfrm>
            <a:off x="464695" y="920621"/>
            <a:ext cx="7435121" cy="5632311"/>
          </a:xfrm>
          <a:prstGeom prst="rect">
            <a:avLst/>
          </a:prstGeom>
          <a:noFill/>
        </p:spPr>
        <p:txBody>
          <a:bodyPr wrap="square">
            <a:spAutoFit/>
          </a:bodyPr>
          <a:lstStyle/>
          <a:p>
            <a:pPr marL="342900" indent="-342900">
              <a:buFont typeface="Arial" panose="020B0604020202020204" pitchFamily="34" charset="0"/>
              <a:buChar char="•"/>
            </a:pPr>
            <a:r>
              <a:rPr lang="en-IN" sz="2000" dirty="0"/>
              <a:t>Meditation can be an effective form of stress reduction and has the potential to improve quality of life and decrease healthcare costs.</a:t>
            </a:r>
          </a:p>
          <a:p>
            <a:pPr marL="342900" indent="-342900">
              <a:buFont typeface="Arial" panose="020B0604020202020204" pitchFamily="34" charset="0"/>
              <a:buChar char="•"/>
            </a:pPr>
            <a:r>
              <a:rPr lang="en-IN" sz="2000" dirty="0"/>
              <a:t>Although meditation differs from relaxation techniques, the components which constitute this difference have not yet been clearly defined.</a:t>
            </a:r>
          </a:p>
          <a:p>
            <a:pPr marL="342900" indent="-342900">
              <a:buFont typeface="Arial" panose="020B0604020202020204" pitchFamily="34" charset="0"/>
              <a:buChar char="•"/>
            </a:pPr>
            <a:r>
              <a:rPr lang="en-IN" sz="2000" dirty="0"/>
              <a:t>Meditation involves achieving a state of ‘thoughtless awareness’ in which the excessive stress producing activity of the</a:t>
            </a:r>
          </a:p>
          <a:p>
            <a:pPr marL="342900" indent="-342900">
              <a:buFont typeface="Arial" panose="020B0604020202020204" pitchFamily="34" charset="0"/>
              <a:buChar char="•"/>
            </a:pPr>
            <a:r>
              <a:rPr lang="en-IN" sz="2000" dirty="0"/>
              <a:t>mind is neutralised without reducing alertness and effectiveness.</a:t>
            </a:r>
          </a:p>
          <a:p>
            <a:pPr marL="342900" indent="-342900">
              <a:buFont typeface="Arial" panose="020B0604020202020204" pitchFamily="34" charset="0"/>
              <a:buChar char="•"/>
            </a:pPr>
            <a:r>
              <a:rPr lang="en-IN" sz="2000" dirty="0"/>
              <a:t>Authentic meditation enables one to focus on the present moment rather than dwell on the unchangeable past or undetermined future.</a:t>
            </a:r>
          </a:p>
          <a:p>
            <a:pPr marL="342900" indent="-342900">
              <a:buFont typeface="Arial" panose="020B0604020202020204" pitchFamily="34" charset="0"/>
              <a:buChar char="•"/>
            </a:pPr>
            <a:r>
              <a:rPr lang="en-IN" sz="2000" dirty="0"/>
              <a:t>There is little quality evidence comparing one meditation technique with another or meditation with relaxation techniques.</a:t>
            </a:r>
          </a:p>
          <a:p>
            <a:pPr marL="342900" indent="-342900">
              <a:buFont typeface="Arial" panose="020B0604020202020204" pitchFamily="34" charset="0"/>
              <a:buChar char="•"/>
            </a:pPr>
            <a:r>
              <a:rPr lang="en-IN" sz="2000" dirty="0"/>
              <a:t>The theoretical explanation for the effects of meditation and relaxation techniques is that the release of catecholamines and other stress hormones are reduced and parasympathetic activity is increased.</a:t>
            </a:r>
          </a:p>
          <a:p>
            <a:pPr marL="342900" indent="-342900">
              <a:buFont typeface="Arial" panose="020B0604020202020204" pitchFamily="34" charset="0"/>
              <a:buChar char="•"/>
            </a:pPr>
            <a:r>
              <a:rPr lang="en-IN" sz="2000" dirty="0"/>
              <a:t>Whether meditation involves other unique neurophysiological effects remains to be proven.</a:t>
            </a:r>
          </a:p>
        </p:txBody>
      </p:sp>
      <p:sp>
        <p:nvSpPr>
          <p:cNvPr id="5" name="TextBox 4">
            <a:extLst>
              <a:ext uri="{FF2B5EF4-FFF2-40B4-BE49-F238E27FC236}">
                <a16:creationId xmlns:a16="http://schemas.microsoft.com/office/drawing/2014/main" id="{BE54A73D-7A18-4AB0-A7CD-92567B33DA7B}"/>
              </a:ext>
            </a:extLst>
          </p:cNvPr>
          <p:cNvSpPr txBox="1"/>
          <p:nvPr/>
        </p:nvSpPr>
        <p:spPr>
          <a:xfrm>
            <a:off x="8077201" y="4760893"/>
            <a:ext cx="6093500" cy="2031325"/>
          </a:xfrm>
          <a:prstGeom prst="rect">
            <a:avLst/>
          </a:prstGeom>
          <a:noFill/>
        </p:spPr>
        <p:txBody>
          <a:bodyPr wrap="square">
            <a:spAutoFit/>
          </a:bodyPr>
          <a:lstStyle/>
          <a:p>
            <a:r>
              <a:rPr lang="en-IN" dirty="0">
                <a:solidFill>
                  <a:srgbClr val="0070C0"/>
                </a:solidFill>
              </a:rPr>
              <a:t>Medical Science Conclusions by:</a:t>
            </a:r>
          </a:p>
          <a:p>
            <a:r>
              <a:rPr lang="en-IN" dirty="0">
                <a:solidFill>
                  <a:srgbClr val="0070C0"/>
                </a:solidFill>
              </a:rPr>
              <a:t>Dr Ramesh </a:t>
            </a:r>
            <a:r>
              <a:rPr lang="en-IN" dirty="0" err="1">
                <a:solidFill>
                  <a:srgbClr val="0070C0"/>
                </a:solidFill>
              </a:rPr>
              <a:t>Manocha</a:t>
            </a:r>
            <a:endParaRPr lang="en-IN" dirty="0">
              <a:solidFill>
                <a:srgbClr val="0070C0"/>
              </a:solidFill>
            </a:endParaRPr>
          </a:p>
          <a:p>
            <a:r>
              <a:rPr lang="en-IN" dirty="0">
                <a:solidFill>
                  <a:srgbClr val="0070C0"/>
                </a:solidFill>
              </a:rPr>
              <a:t>Natural Therapies Unit</a:t>
            </a:r>
          </a:p>
          <a:p>
            <a:r>
              <a:rPr lang="en-IN" dirty="0">
                <a:solidFill>
                  <a:srgbClr val="0070C0"/>
                </a:solidFill>
              </a:rPr>
              <a:t>Royal Hospital for Women</a:t>
            </a:r>
          </a:p>
          <a:p>
            <a:r>
              <a:rPr lang="en-IN" dirty="0">
                <a:solidFill>
                  <a:srgbClr val="0070C0"/>
                </a:solidFill>
              </a:rPr>
              <a:t>Locked Bag 2000</a:t>
            </a:r>
          </a:p>
          <a:p>
            <a:r>
              <a:rPr lang="en-IN" dirty="0">
                <a:solidFill>
                  <a:srgbClr val="0070C0"/>
                </a:solidFill>
              </a:rPr>
              <a:t>Randwick, NSW 2031</a:t>
            </a:r>
          </a:p>
          <a:p>
            <a:r>
              <a:rPr lang="en-IN" dirty="0">
                <a:solidFill>
                  <a:srgbClr val="0070C0"/>
                </a:solidFill>
              </a:rPr>
              <a:t>Email: R.Manocha@unsw.edu.au</a:t>
            </a:r>
          </a:p>
        </p:txBody>
      </p:sp>
      <p:sp>
        <p:nvSpPr>
          <p:cNvPr id="4" name="TextBox 3">
            <a:extLst>
              <a:ext uri="{FF2B5EF4-FFF2-40B4-BE49-F238E27FC236}">
                <a16:creationId xmlns:a16="http://schemas.microsoft.com/office/drawing/2014/main" id="{A039CF40-CC35-456B-B165-EC55AA4796AC}"/>
              </a:ext>
            </a:extLst>
          </p:cNvPr>
          <p:cNvSpPr txBox="1"/>
          <p:nvPr/>
        </p:nvSpPr>
        <p:spPr>
          <a:xfrm>
            <a:off x="525963" y="75586"/>
            <a:ext cx="6202016" cy="461665"/>
          </a:xfrm>
          <a:prstGeom prst="rect">
            <a:avLst/>
          </a:prstGeom>
          <a:noFill/>
        </p:spPr>
        <p:txBody>
          <a:bodyPr wrap="square">
            <a:spAutoFit/>
          </a:bodyPr>
          <a:lstStyle/>
          <a:p>
            <a:r>
              <a:rPr lang="en-GB" sz="2400" dirty="0">
                <a:solidFill>
                  <a:schemeClr val="accent4">
                    <a:lumMod val="75000"/>
                  </a:schemeClr>
                </a:solidFill>
              </a:rPr>
              <a:t>Conclusions</a:t>
            </a:r>
            <a:endParaRPr lang="en-IN" sz="2400" dirty="0">
              <a:solidFill>
                <a:schemeClr val="accent4">
                  <a:lumMod val="75000"/>
                </a:schemeClr>
              </a:solidFill>
            </a:endParaRPr>
          </a:p>
        </p:txBody>
      </p:sp>
      <p:sp>
        <p:nvSpPr>
          <p:cNvPr id="6" name="TextBox 5">
            <a:extLst>
              <a:ext uri="{FF2B5EF4-FFF2-40B4-BE49-F238E27FC236}">
                <a16:creationId xmlns:a16="http://schemas.microsoft.com/office/drawing/2014/main" id="{18D93312-8699-4EB7-A484-CA784E4F84BD}"/>
              </a:ext>
            </a:extLst>
          </p:cNvPr>
          <p:cNvSpPr txBox="1"/>
          <p:nvPr/>
        </p:nvSpPr>
        <p:spPr>
          <a:xfrm>
            <a:off x="7434470" y="115342"/>
            <a:ext cx="4757530" cy="646331"/>
          </a:xfrm>
          <a:prstGeom prst="rect">
            <a:avLst/>
          </a:prstGeom>
          <a:noFill/>
        </p:spPr>
        <p:txBody>
          <a:bodyPr wrap="square" rtlCol="0">
            <a:spAutoFit/>
          </a:bodyPr>
          <a:lstStyle/>
          <a:p>
            <a:r>
              <a:rPr lang="en-IN" dirty="0">
                <a:solidFill>
                  <a:schemeClr val="accent3"/>
                </a:solidFill>
              </a:rPr>
              <a:t>Sahaja Yoga - </a:t>
            </a:r>
            <a:r>
              <a:rPr lang="en-IN" sz="1800" dirty="0">
                <a:latin typeface="+mj-lt"/>
              </a:rPr>
              <a:t>Medical Research Information</a:t>
            </a:r>
          </a:p>
          <a:p>
            <a:r>
              <a:rPr lang="en-IN" dirty="0">
                <a:solidFill>
                  <a:schemeClr val="accent3"/>
                </a:solidFill>
              </a:rPr>
              <a:t> </a:t>
            </a:r>
          </a:p>
        </p:txBody>
      </p:sp>
      <p:pic>
        <p:nvPicPr>
          <p:cNvPr id="2050" name="Picture 2" descr="Sahaja Yoga Meditation Podcasts | Podcast on Podbay">
            <a:extLst>
              <a:ext uri="{FF2B5EF4-FFF2-40B4-BE49-F238E27FC236}">
                <a16:creationId xmlns:a16="http://schemas.microsoft.com/office/drawing/2014/main" id="{9A5D4891-C52F-4ADB-82C4-2337296836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 b="10226"/>
          <a:stretch/>
        </p:blipFill>
        <p:spPr bwMode="auto">
          <a:xfrm>
            <a:off x="8077201" y="1111031"/>
            <a:ext cx="3810000" cy="3420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00301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59C7C9A-2CD9-4A6B-8233-7D8632BD102A}"/>
              </a:ext>
            </a:extLst>
          </p:cNvPr>
          <p:cNvSpPr>
            <a:spLocks noChangeArrowheads="1"/>
          </p:cNvSpPr>
          <p:nvPr/>
        </p:nvSpPr>
        <p:spPr bwMode="auto">
          <a:xfrm>
            <a:off x="302299" y="1580541"/>
            <a:ext cx="8242093" cy="4478149"/>
          </a:xfrm>
          <a:prstGeom prst="rect">
            <a:avLst/>
          </a:prstGeom>
          <a:noFill/>
          <a:ln>
            <a:noFill/>
          </a:ln>
        </p:spPr>
        <p:style>
          <a:lnRef idx="0">
            <a:scrgbClr r="0" g="0" b="0"/>
          </a:lnRef>
          <a:fillRef idx="0">
            <a:scrgbClr r="0" g="0" b="0"/>
          </a:fillRef>
          <a:effectRef idx="0">
            <a:scrgbClr r="0" g="0" b="0"/>
          </a:effectRef>
          <a:fontRef idx="minor">
            <a:schemeClr val="accent1"/>
          </a:fontRef>
        </p:style>
        <p:txBody>
          <a:bodyPr vert="horz" wrap="square" lIns="91440" tIns="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effectLst/>
                <a:latin typeface="+mn-lt"/>
                <a:cs typeface="Poppins" panose="00000500000000000000" pitchFamily="2" charset="0"/>
              </a:rPr>
              <a:t>Her Holiness Shri Mataji Nirmala Devi discovered this process of </a:t>
            </a:r>
            <a:r>
              <a:rPr kumimoji="0" lang="en-US" altLang="en-US" b="1" i="0" u="none" strike="noStrike" cap="none" normalizeH="0" baseline="0" dirty="0">
                <a:ln>
                  <a:noFill/>
                </a:ln>
                <a:effectLst/>
                <a:latin typeface="+mn-lt"/>
                <a:cs typeface="Poppins" panose="00000500000000000000" pitchFamily="2" charset="0"/>
              </a:rPr>
              <a:t>Kundalini Awakening called Self-Realization on 5th May 1970 </a:t>
            </a:r>
            <a:r>
              <a:rPr kumimoji="0" lang="en-US" altLang="en-US" b="0" i="0" u="none" strike="noStrike" cap="none" normalizeH="0" baseline="0" dirty="0">
                <a:ln>
                  <a:noFill/>
                </a:ln>
                <a:effectLst/>
                <a:latin typeface="+mn-lt"/>
                <a:cs typeface="Poppins" panose="00000500000000000000" pitchFamily="2" charset="0"/>
              </a:rPr>
              <a:t>and has since given </a:t>
            </a:r>
            <a:r>
              <a:rPr lang="en-US" altLang="en-US" dirty="0">
                <a:latin typeface="+mn-lt"/>
              </a:rPr>
              <a:t>Self-Realization</a:t>
            </a:r>
            <a:r>
              <a:rPr kumimoji="0" lang="en-US" altLang="en-US" b="0" i="0" u="none" strike="noStrike" cap="none" normalizeH="0" baseline="0" dirty="0">
                <a:ln>
                  <a:noFill/>
                </a:ln>
                <a:effectLst/>
                <a:latin typeface="+mn-lt"/>
                <a:cs typeface="Poppins" panose="00000500000000000000" pitchFamily="2" charset="0"/>
              </a:rPr>
              <a:t> to seekers all around the world. </a:t>
            </a:r>
          </a:p>
          <a:p>
            <a:pPr marL="0" marR="0" lvl="0" indent="0" algn="just" defTabSz="914400" rtl="0" eaLnBrk="0" fontAlgn="base" latinLnBrk="0" hangingPunct="0">
              <a:lnSpc>
                <a:spcPct val="100000"/>
              </a:lnSpc>
              <a:spcBef>
                <a:spcPct val="0"/>
              </a:spcBef>
              <a:spcAft>
                <a:spcPct val="0"/>
              </a:spcAft>
              <a:buClrTx/>
              <a:buSzTx/>
              <a:buFontTx/>
              <a:buNone/>
              <a:tabLst/>
            </a:pPr>
            <a:endParaRPr lang="en-US" altLang="en-US" dirty="0">
              <a:latin typeface="+mn-lt"/>
              <a:cs typeface="Poppins" panose="00000500000000000000" pitchFamily="2"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effectLst/>
                <a:latin typeface="+mn-lt"/>
                <a:cs typeface="Poppins" panose="00000500000000000000" pitchFamily="2" charset="0"/>
              </a:rPr>
              <a:t>The Kundalini Awakening through Sahaja Yoga Meditation changed the lives of millions of people all over the world as she traveled across continents to ensure seekers all over the world get their Self-Realization. Sahaja Yoga started with H.H. Shri Mataji Nirmala Devi spending Her own money and by selling Her precious </a:t>
            </a:r>
            <a:r>
              <a:rPr lang="en-US" altLang="en-US" dirty="0">
                <a:latin typeface="+mn-lt"/>
              </a:rPr>
              <a:t>jewelry</a:t>
            </a:r>
            <a:r>
              <a:rPr kumimoji="0" lang="en-US" altLang="en-US" b="0" i="0" u="none" strike="noStrike" cap="none" normalizeH="0" baseline="0" dirty="0">
                <a:ln>
                  <a:noFill/>
                </a:ln>
                <a:effectLst/>
                <a:latin typeface="+mn-lt"/>
                <a:cs typeface="Poppins" panose="00000500000000000000" pitchFamily="2" charset="0"/>
              </a:rPr>
              <a:t> and dedicated Herself for the evolution of mankind. It was Her perseverance and dedication to the cause of evolution of mankind that today Her disciples are in almost every large city across all major countries. </a:t>
            </a:r>
          </a:p>
          <a:p>
            <a:pPr marL="0" marR="0" lvl="0" indent="0" algn="just" defTabSz="914400" rtl="0" eaLnBrk="0" fontAlgn="base" latinLnBrk="0" hangingPunct="0">
              <a:lnSpc>
                <a:spcPct val="100000"/>
              </a:lnSpc>
              <a:spcBef>
                <a:spcPct val="0"/>
              </a:spcBef>
              <a:spcAft>
                <a:spcPct val="0"/>
              </a:spcAft>
              <a:buClrTx/>
              <a:buSzTx/>
              <a:buFontTx/>
              <a:buNone/>
              <a:tabLst/>
            </a:pPr>
            <a:endParaRPr lang="en-US" altLang="en-US" dirty="0">
              <a:latin typeface="+mn-lt"/>
              <a:cs typeface="Poppins" panose="00000500000000000000" pitchFamily="2"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effectLst/>
                <a:latin typeface="+mn-lt"/>
                <a:cs typeface="Poppins" panose="00000500000000000000" pitchFamily="2" charset="0"/>
              </a:rPr>
              <a:t>She believed that the kundalini power once awakened within the seeker has the potential to resolve all physical, mental, emotional and spiritual issues. Seekers who received their Se</a:t>
            </a:r>
            <a:r>
              <a:rPr lang="en-US" altLang="en-US" dirty="0">
                <a:latin typeface="+mn-lt"/>
              </a:rPr>
              <a:t>lf-R</a:t>
            </a:r>
            <a:r>
              <a:rPr kumimoji="0" lang="en-US" altLang="en-US" b="0" i="0" u="none" strike="noStrike" cap="none" normalizeH="0" baseline="0" dirty="0">
                <a:ln>
                  <a:noFill/>
                </a:ln>
                <a:effectLst/>
                <a:latin typeface="+mn-lt"/>
                <a:cs typeface="Poppins" panose="00000500000000000000" pitchFamily="2" charset="0"/>
              </a:rPr>
              <a:t>ealization felt the cool breeze (vibrations) on their palm and above the head thus scientifically feeling the Kundalini movement within the seeker. </a:t>
            </a:r>
            <a:endParaRPr kumimoji="0" lang="en-US" altLang="en-US" b="0" i="0" u="none" strike="noStrike" cap="none" normalizeH="0" baseline="0" dirty="0">
              <a:ln>
                <a:noFill/>
              </a:ln>
              <a:effectLst/>
              <a:latin typeface="+mn-lt"/>
            </a:endParaRPr>
          </a:p>
        </p:txBody>
      </p:sp>
      <p:pic>
        <p:nvPicPr>
          <p:cNvPr id="7170" name="Picture 2">
            <a:extLst>
              <a:ext uri="{FF2B5EF4-FFF2-40B4-BE49-F238E27FC236}">
                <a16:creationId xmlns:a16="http://schemas.microsoft.com/office/drawing/2014/main" id="{A7186B91-214A-4999-889E-C67BC8BEC9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4381" y="1303542"/>
            <a:ext cx="3265320" cy="45608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455B0BE-7976-4477-BC61-4B014098C4C7}"/>
              </a:ext>
            </a:extLst>
          </p:cNvPr>
          <p:cNvSpPr txBox="1"/>
          <p:nvPr/>
        </p:nvSpPr>
        <p:spPr>
          <a:xfrm>
            <a:off x="302300" y="645422"/>
            <a:ext cx="6093500" cy="461665"/>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FF0000"/>
                </a:solidFill>
                <a:effectLst/>
                <a:cs typeface="Poppins" panose="00000500000000000000" pitchFamily="2" charset="0"/>
              </a:rPr>
              <a:t>The Discovery of Sahaja Yoga</a:t>
            </a:r>
          </a:p>
        </p:txBody>
      </p:sp>
    </p:spTree>
    <p:extLst>
      <p:ext uri="{BB962C8B-B14F-4D97-AF65-F5344CB8AC3E}">
        <p14:creationId xmlns:p14="http://schemas.microsoft.com/office/powerpoint/2010/main" val="139931940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1A940F-2043-4756-AE53-F7F934377B03}"/>
              </a:ext>
            </a:extLst>
          </p:cNvPr>
          <p:cNvSpPr txBox="1"/>
          <p:nvPr/>
        </p:nvSpPr>
        <p:spPr>
          <a:xfrm>
            <a:off x="7434470" y="115342"/>
            <a:ext cx="4757530" cy="646331"/>
          </a:xfrm>
          <a:prstGeom prst="rect">
            <a:avLst/>
          </a:prstGeom>
          <a:noFill/>
        </p:spPr>
        <p:txBody>
          <a:bodyPr wrap="square" rtlCol="0">
            <a:spAutoFit/>
          </a:bodyPr>
          <a:lstStyle/>
          <a:p>
            <a:r>
              <a:rPr lang="en-IN" dirty="0">
                <a:solidFill>
                  <a:schemeClr val="accent3"/>
                </a:solidFill>
              </a:rPr>
              <a:t>Sahaja Yoga - </a:t>
            </a:r>
            <a:r>
              <a:rPr lang="en-IN" sz="1800" dirty="0">
                <a:latin typeface="+mj-lt"/>
              </a:rPr>
              <a:t>Medical Research Information</a:t>
            </a:r>
          </a:p>
          <a:p>
            <a:r>
              <a:rPr lang="en-IN" dirty="0">
                <a:solidFill>
                  <a:schemeClr val="accent3"/>
                </a:solidFill>
              </a:rPr>
              <a:t> </a:t>
            </a:r>
          </a:p>
        </p:txBody>
      </p:sp>
      <p:sp>
        <p:nvSpPr>
          <p:cNvPr id="3" name="Rectangle 2">
            <a:extLst>
              <a:ext uri="{FF2B5EF4-FFF2-40B4-BE49-F238E27FC236}">
                <a16:creationId xmlns:a16="http://schemas.microsoft.com/office/drawing/2014/main" id="{0E6060C9-281C-450D-9CEB-9514D3630E98}"/>
              </a:ext>
            </a:extLst>
          </p:cNvPr>
          <p:cNvSpPr txBox="1">
            <a:spLocks noChangeArrowheads="1"/>
          </p:cNvSpPr>
          <p:nvPr/>
        </p:nvSpPr>
        <p:spPr>
          <a:xfrm>
            <a:off x="-180528" y="549325"/>
            <a:ext cx="9577064" cy="3887787"/>
          </a:xfrm>
          <a:prstGeom prst="rect">
            <a:avLst/>
          </a:prstGeom>
          <a:noFill/>
          <a:scene3d>
            <a:camera prst="orthographicFront"/>
            <a:lightRig rig="threePt" dir="t"/>
          </a:scene3d>
          <a:sp3d>
            <a:bevelT w="165100" prst="coolSlant"/>
          </a:sp3d>
        </p:spPr>
        <p:txBody>
          <a:bodyPr lIns="92075" tIns="46038" rIns="92075" bIns="46038">
            <a:sp3d extrusionH="57150">
              <a:bevelT w="82550" h="38100" prst="coolSlant"/>
            </a:sp3d>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9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nSpc>
                <a:spcPct val="80000"/>
              </a:lnSpc>
              <a:buClr>
                <a:srgbClr val="002060"/>
              </a:buClr>
              <a:buFont typeface="Wingdings" panose="05000000000000000000" pitchFamily="2" charset="2"/>
              <a:buChar char="v"/>
            </a:pPr>
            <a:endParaRPr lang="en-GB" dirty="0">
              <a:solidFill>
                <a:srgbClr val="002060"/>
              </a:solidFill>
            </a:endParaRPr>
          </a:p>
          <a:p>
            <a:pPr lvl="1">
              <a:lnSpc>
                <a:spcPct val="80000"/>
              </a:lnSpc>
              <a:buClr>
                <a:srgbClr val="002060"/>
              </a:buClr>
              <a:buFont typeface="Wingdings" panose="05000000000000000000" pitchFamily="2" charset="2"/>
              <a:buChar char="v"/>
            </a:pPr>
            <a:r>
              <a:rPr lang="en-AU" dirty="0">
                <a:solidFill>
                  <a:srgbClr val="002060"/>
                </a:solidFill>
              </a:rPr>
              <a:t>Enhances the parasympathetic nervous system </a:t>
            </a:r>
          </a:p>
          <a:p>
            <a:pPr marL="324000" lvl="1" indent="0">
              <a:lnSpc>
                <a:spcPct val="80000"/>
              </a:lnSpc>
              <a:buClr>
                <a:srgbClr val="002060"/>
              </a:buClr>
              <a:buNone/>
            </a:pPr>
            <a:r>
              <a:rPr lang="en-AU" dirty="0">
                <a:solidFill>
                  <a:srgbClr val="002060"/>
                </a:solidFill>
              </a:rPr>
              <a:t>	=&gt; restoration of bodily functions </a:t>
            </a:r>
          </a:p>
          <a:p>
            <a:pPr lvl="1">
              <a:lnSpc>
                <a:spcPct val="80000"/>
              </a:lnSpc>
              <a:buClr>
                <a:srgbClr val="002060"/>
              </a:buClr>
              <a:buFont typeface="Wingdings" panose="05000000000000000000" pitchFamily="2" charset="2"/>
              <a:buChar char="v"/>
            </a:pPr>
            <a:endParaRPr lang="en-AU" dirty="0">
              <a:solidFill>
                <a:srgbClr val="002060"/>
              </a:solidFill>
            </a:endParaRPr>
          </a:p>
          <a:p>
            <a:pPr lvl="1">
              <a:lnSpc>
                <a:spcPct val="80000"/>
              </a:lnSpc>
              <a:buClr>
                <a:srgbClr val="002060"/>
              </a:buClr>
              <a:buFont typeface="Wingdings" panose="05000000000000000000" pitchFamily="2" charset="2"/>
              <a:buChar char="v"/>
            </a:pPr>
            <a:r>
              <a:rPr lang="en-AU" dirty="0">
                <a:solidFill>
                  <a:srgbClr val="002060"/>
                </a:solidFill>
              </a:rPr>
              <a:t>Mental Silence is a different state of consciousness</a:t>
            </a:r>
          </a:p>
          <a:p>
            <a:pPr lvl="2">
              <a:lnSpc>
                <a:spcPct val="80000"/>
              </a:lnSpc>
              <a:buClr>
                <a:srgbClr val="002060"/>
              </a:buClr>
              <a:buFont typeface="Wingdings" panose="05000000000000000000" pitchFamily="2" charset="2"/>
              <a:buChar char="v"/>
            </a:pPr>
            <a:r>
              <a:rPr lang="en-AU" dirty="0">
                <a:solidFill>
                  <a:srgbClr val="002060"/>
                </a:solidFill>
              </a:rPr>
              <a:t>activation of areas of attention &amp; </a:t>
            </a:r>
          </a:p>
          <a:p>
            <a:pPr lvl="2">
              <a:lnSpc>
                <a:spcPct val="80000"/>
              </a:lnSpc>
              <a:buClr>
                <a:srgbClr val="002060"/>
              </a:buClr>
              <a:buFont typeface="Wingdings" panose="05000000000000000000" pitchFamily="2" charset="2"/>
              <a:buChar char="v"/>
            </a:pPr>
            <a:r>
              <a:rPr lang="en-AU" dirty="0">
                <a:solidFill>
                  <a:srgbClr val="002060"/>
                </a:solidFill>
              </a:rPr>
              <a:t>the limbic system (joy) &amp; </a:t>
            </a:r>
          </a:p>
          <a:p>
            <a:pPr lvl="2">
              <a:lnSpc>
                <a:spcPct val="80000"/>
              </a:lnSpc>
              <a:buClr>
                <a:srgbClr val="002060"/>
              </a:buClr>
              <a:buFont typeface="Wingdings" panose="05000000000000000000" pitchFamily="2" charset="2"/>
              <a:buChar char="v"/>
            </a:pPr>
            <a:r>
              <a:rPr lang="en-AU" dirty="0">
                <a:solidFill>
                  <a:srgbClr val="002060"/>
                </a:solidFill>
              </a:rPr>
              <a:t>“happy” mood-stabilizing brain chemicals</a:t>
            </a:r>
          </a:p>
          <a:p>
            <a:pPr marL="324000" lvl="1" indent="0">
              <a:lnSpc>
                <a:spcPct val="80000"/>
              </a:lnSpc>
              <a:buClr>
                <a:srgbClr val="002060"/>
              </a:buClr>
              <a:buNone/>
            </a:pPr>
            <a:r>
              <a:rPr lang="en-AU" b="1" dirty="0">
                <a:solidFill>
                  <a:schemeClr val="accent4">
                    <a:lumMod val="75000"/>
                  </a:schemeClr>
                </a:solidFill>
              </a:rPr>
              <a:t>		“Sat-</a:t>
            </a:r>
            <a:r>
              <a:rPr lang="en-AU" b="1" dirty="0" err="1">
                <a:solidFill>
                  <a:schemeClr val="accent4">
                    <a:lumMod val="75000"/>
                  </a:schemeClr>
                </a:solidFill>
              </a:rPr>
              <a:t>Chitta</a:t>
            </a:r>
            <a:r>
              <a:rPr lang="en-AU" b="1" dirty="0">
                <a:solidFill>
                  <a:schemeClr val="accent4">
                    <a:lumMod val="75000"/>
                  </a:schemeClr>
                </a:solidFill>
              </a:rPr>
              <a:t>-Ananda”: to be pure Attention &amp; Joy</a:t>
            </a:r>
          </a:p>
          <a:p>
            <a:pPr lvl="1">
              <a:lnSpc>
                <a:spcPct val="80000"/>
              </a:lnSpc>
              <a:buClr>
                <a:srgbClr val="002060"/>
              </a:buClr>
              <a:buFont typeface="Wingdings" panose="05000000000000000000" pitchFamily="2" charset="2"/>
              <a:buChar char="v"/>
            </a:pPr>
            <a:endParaRPr lang="en-AU" dirty="0">
              <a:solidFill>
                <a:srgbClr val="002060"/>
              </a:solidFill>
            </a:endParaRPr>
          </a:p>
          <a:p>
            <a:pPr lvl="1">
              <a:lnSpc>
                <a:spcPct val="80000"/>
              </a:lnSpc>
              <a:buClr>
                <a:srgbClr val="002060"/>
              </a:buClr>
              <a:buFont typeface="Wingdings" panose="05000000000000000000" pitchFamily="2" charset="2"/>
              <a:buChar char="v"/>
            </a:pPr>
            <a:r>
              <a:rPr lang="en-AU" dirty="0">
                <a:solidFill>
                  <a:srgbClr val="002060"/>
                </a:solidFill>
              </a:rPr>
              <a:t>The state of mental silence is associated with better health =&gt; illness prevention</a:t>
            </a:r>
          </a:p>
          <a:p>
            <a:pPr lvl="1">
              <a:lnSpc>
                <a:spcPct val="80000"/>
              </a:lnSpc>
              <a:buClr>
                <a:srgbClr val="002060"/>
              </a:buClr>
              <a:buFont typeface="Wingdings" panose="05000000000000000000" pitchFamily="2" charset="2"/>
              <a:buChar char="v"/>
            </a:pPr>
            <a:endParaRPr lang="en-AU" dirty="0">
              <a:solidFill>
                <a:srgbClr val="002060"/>
              </a:solidFill>
            </a:endParaRPr>
          </a:p>
          <a:p>
            <a:pPr lvl="1">
              <a:lnSpc>
                <a:spcPct val="80000"/>
              </a:lnSpc>
              <a:buClr>
                <a:srgbClr val="002060"/>
              </a:buClr>
              <a:buFont typeface="Wingdings" panose="05000000000000000000" pitchFamily="2" charset="2"/>
              <a:buChar char="v"/>
            </a:pPr>
            <a:r>
              <a:rPr lang="en-AU" dirty="0">
                <a:solidFill>
                  <a:srgbClr val="002060"/>
                </a:solidFill>
              </a:rPr>
              <a:t>Sahaja Yoga Meditation has a positive effect on a wide range of diseases 	=&gt; disease therapy</a:t>
            </a:r>
          </a:p>
          <a:p>
            <a:pPr lvl="2">
              <a:lnSpc>
                <a:spcPct val="80000"/>
              </a:lnSpc>
              <a:buClr>
                <a:srgbClr val="002060"/>
              </a:buClr>
              <a:buFont typeface="Wingdings" panose="05000000000000000000" pitchFamily="2" charset="2"/>
              <a:buChar char="v"/>
            </a:pPr>
            <a:r>
              <a:rPr lang="en-AU" dirty="0">
                <a:solidFill>
                  <a:srgbClr val="002060"/>
                </a:solidFill>
              </a:rPr>
              <a:t> Mental illness: Depression/Anxiety, Work Stress, Drug abuse, ADHD </a:t>
            </a:r>
          </a:p>
          <a:p>
            <a:pPr lvl="2">
              <a:lnSpc>
                <a:spcPct val="80000"/>
              </a:lnSpc>
              <a:buClr>
                <a:srgbClr val="002060"/>
              </a:buClr>
              <a:buFont typeface="Wingdings" panose="05000000000000000000" pitchFamily="2" charset="2"/>
              <a:buChar char="v"/>
            </a:pPr>
            <a:r>
              <a:rPr lang="en-AU" dirty="0">
                <a:solidFill>
                  <a:srgbClr val="002060"/>
                </a:solidFill>
              </a:rPr>
              <a:t> Physical illness:  Epilepsy, Asthma, Menopause, Diabetes</a:t>
            </a:r>
          </a:p>
          <a:p>
            <a:pPr lvl="1">
              <a:lnSpc>
                <a:spcPct val="80000"/>
              </a:lnSpc>
              <a:buClr>
                <a:srgbClr val="002060"/>
              </a:buClr>
              <a:buFont typeface="Wingdings" panose="05000000000000000000" pitchFamily="2" charset="2"/>
              <a:buChar char="v"/>
            </a:pPr>
            <a:endParaRPr lang="en-AU" dirty="0">
              <a:solidFill>
                <a:srgbClr val="002060"/>
              </a:solidFill>
            </a:endParaRPr>
          </a:p>
          <a:p>
            <a:pPr lvl="1">
              <a:lnSpc>
                <a:spcPct val="80000"/>
              </a:lnSpc>
              <a:buClr>
                <a:srgbClr val="002060"/>
              </a:buClr>
              <a:buFont typeface="Wingdings" panose="05000000000000000000" pitchFamily="2" charset="2"/>
              <a:buChar char="v"/>
            </a:pPr>
            <a:r>
              <a:rPr lang="en-AU" dirty="0">
                <a:solidFill>
                  <a:srgbClr val="002060"/>
                </a:solidFill>
              </a:rPr>
              <a:t>The benefits are associated with the state of mental silence &amp; are superior compared to other meditation techniques that do not lead to the state of mental silence</a:t>
            </a:r>
          </a:p>
        </p:txBody>
      </p:sp>
      <p:sp>
        <p:nvSpPr>
          <p:cNvPr id="5" name="TextBox 4">
            <a:extLst>
              <a:ext uri="{FF2B5EF4-FFF2-40B4-BE49-F238E27FC236}">
                <a16:creationId xmlns:a16="http://schemas.microsoft.com/office/drawing/2014/main" id="{06F4B580-BB41-4C9C-8E79-4A7DD142BCE9}"/>
              </a:ext>
            </a:extLst>
          </p:cNvPr>
          <p:cNvSpPr txBox="1"/>
          <p:nvPr/>
        </p:nvSpPr>
        <p:spPr>
          <a:xfrm>
            <a:off x="525963" y="75586"/>
            <a:ext cx="6202016" cy="461665"/>
          </a:xfrm>
          <a:prstGeom prst="rect">
            <a:avLst/>
          </a:prstGeom>
          <a:noFill/>
        </p:spPr>
        <p:txBody>
          <a:bodyPr wrap="square">
            <a:spAutoFit/>
          </a:bodyPr>
          <a:lstStyle/>
          <a:p>
            <a:r>
              <a:rPr lang="en-GB" sz="2400" dirty="0">
                <a:solidFill>
                  <a:schemeClr val="accent4">
                    <a:lumMod val="75000"/>
                  </a:schemeClr>
                </a:solidFill>
              </a:rPr>
              <a:t>Conclusions</a:t>
            </a:r>
            <a:endParaRPr lang="en-IN" sz="2400" dirty="0">
              <a:solidFill>
                <a:schemeClr val="accent4">
                  <a:lumMod val="75000"/>
                </a:schemeClr>
              </a:solidFill>
            </a:endParaRPr>
          </a:p>
        </p:txBody>
      </p:sp>
      <p:pic>
        <p:nvPicPr>
          <p:cNvPr id="11266" name="Picture 2" descr="5 studies showing how employee happiness and business performance go hand  in hand | Workstars">
            <a:extLst>
              <a:ext uri="{FF2B5EF4-FFF2-40B4-BE49-F238E27FC236}">
                <a16:creationId xmlns:a16="http://schemas.microsoft.com/office/drawing/2014/main" id="{26B6178C-FBEA-43D7-BAF6-D66CA45C59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473" t="20656" r="8692"/>
          <a:stretch/>
        </p:blipFill>
        <p:spPr bwMode="auto">
          <a:xfrm>
            <a:off x="5526157" y="549325"/>
            <a:ext cx="3816626" cy="23104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in by Divyarani Ganeson on Jai Shri Mataji! | Sahaja yoga meditation, Sahaja  yoga, Yoga meditation">
            <a:extLst>
              <a:ext uri="{FF2B5EF4-FFF2-40B4-BE49-F238E27FC236}">
                <a16:creationId xmlns:a16="http://schemas.microsoft.com/office/drawing/2014/main" id="{847F9E33-E639-4340-89E9-7B3D64DDCD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9420" y="1037059"/>
            <a:ext cx="2598886" cy="4556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65505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777602-326D-4089-99D5-2D6FD5FB6CE1}"/>
              </a:ext>
            </a:extLst>
          </p:cNvPr>
          <p:cNvSpPr txBox="1"/>
          <p:nvPr/>
        </p:nvSpPr>
        <p:spPr>
          <a:xfrm>
            <a:off x="490331" y="623717"/>
            <a:ext cx="6096000" cy="461665"/>
          </a:xfrm>
          <a:prstGeom prst="rect">
            <a:avLst/>
          </a:prstGeom>
          <a:noFill/>
        </p:spPr>
        <p:txBody>
          <a:bodyPr wrap="square">
            <a:spAutoFit/>
          </a:bodyPr>
          <a:lstStyle/>
          <a:p>
            <a:pPr algn="l"/>
            <a:r>
              <a:rPr lang="en-IN" sz="2400" b="1" dirty="0">
                <a:solidFill>
                  <a:schemeClr val="accent3">
                    <a:lumMod val="75000"/>
                  </a:schemeClr>
                </a:solidFill>
                <a:effectLst/>
              </a:rPr>
              <a:t>Recognizing Her Work</a:t>
            </a:r>
          </a:p>
        </p:txBody>
      </p:sp>
      <p:sp>
        <p:nvSpPr>
          <p:cNvPr id="5" name="TextBox 4">
            <a:extLst>
              <a:ext uri="{FF2B5EF4-FFF2-40B4-BE49-F238E27FC236}">
                <a16:creationId xmlns:a16="http://schemas.microsoft.com/office/drawing/2014/main" id="{752D90B8-1B4E-4D89-8EDC-0465281955CC}"/>
              </a:ext>
            </a:extLst>
          </p:cNvPr>
          <p:cNvSpPr txBox="1"/>
          <p:nvPr/>
        </p:nvSpPr>
        <p:spPr>
          <a:xfrm>
            <a:off x="490331" y="1164178"/>
            <a:ext cx="6440556" cy="5078313"/>
          </a:xfrm>
          <a:prstGeom prst="rect">
            <a:avLst/>
          </a:prstGeom>
          <a:noFill/>
        </p:spPr>
        <p:txBody>
          <a:bodyPr wrap="square">
            <a:spAutoFit/>
          </a:bodyPr>
          <a:lstStyle/>
          <a:p>
            <a:r>
              <a:rPr lang="en-IN" dirty="0">
                <a:solidFill>
                  <a:srgbClr val="002060"/>
                </a:solidFill>
                <a:effectLst/>
              </a:rPr>
              <a:t>Shri Mataji's humanitarian and spiritual work draws admiration not only from countless individuals in more than 95 nations who have personally benefited from her teachings, but also from governments, dignitaries, educational institutions and humanitarian organizations.</a:t>
            </a:r>
            <a:br>
              <a:rPr lang="en-IN" dirty="0">
                <a:solidFill>
                  <a:srgbClr val="002060"/>
                </a:solidFill>
                <a:effectLst/>
              </a:rPr>
            </a:br>
            <a:endParaRPr lang="en-IN" dirty="0">
              <a:solidFill>
                <a:srgbClr val="002060"/>
              </a:solidFill>
            </a:endParaRPr>
          </a:p>
          <a:p>
            <a:pPr algn="l"/>
            <a:r>
              <a:rPr lang="en-IN" dirty="0">
                <a:solidFill>
                  <a:srgbClr val="002060"/>
                </a:solidFill>
                <a:effectLst/>
              </a:rPr>
              <a:t>Recognizing the scientific and verifiable nature of her teachings, the </a:t>
            </a:r>
            <a:r>
              <a:rPr lang="en-IN" b="1" dirty="0" err="1">
                <a:solidFill>
                  <a:srgbClr val="002060"/>
                </a:solidFill>
                <a:effectLst/>
              </a:rPr>
              <a:t>Petrovskaya</a:t>
            </a:r>
            <a:r>
              <a:rPr lang="en-IN" b="1" dirty="0">
                <a:solidFill>
                  <a:srgbClr val="002060"/>
                </a:solidFill>
                <a:effectLst/>
              </a:rPr>
              <a:t> Academy of Arts and Sciences in St. Petersburg </a:t>
            </a:r>
            <a:r>
              <a:rPr lang="en-IN" dirty="0">
                <a:solidFill>
                  <a:srgbClr val="002060"/>
                </a:solidFill>
                <a:effectLst/>
              </a:rPr>
              <a:t>bestowed an Honorary Membership upon Shri Mataji, telling her, </a:t>
            </a:r>
            <a:r>
              <a:rPr lang="en-IN" b="1" dirty="0">
                <a:solidFill>
                  <a:schemeClr val="accent3">
                    <a:lumMod val="75000"/>
                  </a:schemeClr>
                </a:solidFill>
                <a:effectLst/>
              </a:rPr>
              <a:t>“You are even higher than science.”</a:t>
            </a:r>
          </a:p>
          <a:p>
            <a:pPr algn="l"/>
            <a:endParaRPr lang="en-IN" dirty="0">
              <a:solidFill>
                <a:srgbClr val="002060"/>
              </a:solidFill>
              <a:effectLst/>
            </a:endParaRPr>
          </a:p>
          <a:p>
            <a:pPr algn="l"/>
            <a:r>
              <a:rPr lang="en-IN" dirty="0">
                <a:solidFill>
                  <a:srgbClr val="002060"/>
                </a:solidFill>
                <a:effectLst/>
              </a:rPr>
              <a:t>Others, such as </a:t>
            </a:r>
            <a:r>
              <a:rPr lang="en-IN" b="1" dirty="0">
                <a:solidFill>
                  <a:srgbClr val="002060"/>
                </a:solidFill>
                <a:effectLst/>
              </a:rPr>
              <a:t>Claes Nobel</a:t>
            </a:r>
            <a:r>
              <a:rPr lang="en-IN" dirty="0">
                <a:solidFill>
                  <a:srgbClr val="002060"/>
                </a:solidFill>
                <a:effectLst/>
              </a:rPr>
              <a:t>, thanked her for giving hope to humanity. She accepted all awards with characteristic humility, praising the efforts of others and insisting on collective, rather than individual, achievement.</a:t>
            </a:r>
          </a:p>
          <a:p>
            <a:pPr algn="l"/>
            <a:endParaRPr lang="en-IN" dirty="0">
              <a:solidFill>
                <a:srgbClr val="002060"/>
              </a:solidFill>
              <a:effectLst/>
            </a:endParaRPr>
          </a:p>
          <a:p>
            <a:pPr algn="l"/>
            <a:r>
              <a:rPr lang="en-IN" dirty="0">
                <a:solidFill>
                  <a:srgbClr val="002060"/>
                </a:solidFill>
                <a:effectLst/>
              </a:rPr>
              <a:t>Despite relentless travelling, Shri Mataji never referred to her demanding schedule as tiresome, equating it rather with the work of a loving mother looking after her children’s wellbeing.</a:t>
            </a:r>
          </a:p>
        </p:txBody>
      </p:sp>
      <p:pic>
        <p:nvPicPr>
          <p:cNvPr id="1026" name="Picture 2" descr="HH Shri Mataji Nirmala Devi – ShriMataji-19900619-PP-kongresshaus-vienna-X3  – Sahaja Yoga Meditation Videos">
            <a:extLst>
              <a:ext uri="{FF2B5EF4-FFF2-40B4-BE49-F238E27FC236}">
                <a16:creationId xmlns:a16="http://schemas.microsoft.com/office/drawing/2014/main" id="{B55C0CB9-B99F-43C9-B887-40571356E9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8087" y="826784"/>
            <a:ext cx="4524181" cy="296333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D754B6C-59BB-4947-9EAA-5915FA8166CC}"/>
              </a:ext>
            </a:extLst>
          </p:cNvPr>
          <p:cNvSpPr txBox="1"/>
          <p:nvPr/>
        </p:nvSpPr>
        <p:spPr>
          <a:xfrm>
            <a:off x="7111777" y="3907187"/>
            <a:ext cx="4876799" cy="2431435"/>
          </a:xfrm>
          <a:prstGeom prst="rect">
            <a:avLst/>
          </a:prstGeom>
          <a:noFill/>
        </p:spPr>
        <p:txBody>
          <a:bodyPr wrap="square">
            <a:spAutoFit/>
          </a:bodyPr>
          <a:lstStyle/>
          <a:p>
            <a:pPr algn="ctr"/>
            <a:r>
              <a:rPr lang="en-IN" sz="4400" b="1" dirty="0">
                <a:solidFill>
                  <a:schemeClr val="accent4">
                    <a:lumMod val="50000"/>
                  </a:schemeClr>
                </a:solidFill>
                <a:effectLst/>
              </a:rPr>
              <a:t>“</a:t>
            </a:r>
            <a:r>
              <a:rPr lang="en-IN" dirty="0">
                <a:solidFill>
                  <a:schemeClr val="accent4">
                    <a:lumMod val="50000"/>
                  </a:schemeClr>
                </a:solidFill>
                <a:effectLst/>
              </a:rPr>
              <a:t>A MOTHER’S POSITION IS DIFFERENT, THIS PATIENCE AND THIS LOVE AND THIS FORGIVENESS IS INNATELY BUILT IN A MOTHER … HER ATTITUDE IS VERY DIFFERENT. NOT ANY ACHIEVEMENT, NOT ANY BIG NAME OR A SORT OF AN AWARD OR ANYTHING … SHE DOES IT BECAUSE SHE IS A MOTHER.</a:t>
            </a:r>
            <a:endParaRPr lang="en-IN" sz="4400" b="1" dirty="0">
              <a:solidFill>
                <a:schemeClr val="accent4">
                  <a:lumMod val="50000"/>
                </a:schemeClr>
              </a:solidFill>
            </a:endParaRPr>
          </a:p>
        </p:txBody>
      </p:sp>
    </p:spTree>
    <p:extLst>
      <p:ext uri="{BB962C8B-B14F-4D97-AF65-F5344CB8AC3E}">
        <p14:creationId xmlns:p14="http://schemas.microsoft.com/office/powerpoint/2010/main" val="3681679088"/>
      </p:ext>
    </p:extLst>
  </p:cSld>
  <p:clrMapOvr>
    <a:masterClrMapping/>
  </p:clrMapOvr>
</p:sld>
</file>

<file path=ppt/theme/theme1.xml><?xml version="1.0" encoding="utf-8"?>
<a:theme xmlns:a="http://schemas.openxmlformats.org/drawingml/2006/main" name="DividendVTI">
  <a:themeElements>
    <a:clrScheme name="AnalogousFromDarkSeedLeftStep">
      <a:dk1>
        <a:srgbClr val="000000"/>
      </a:dk1>
      <a:lt1>
        <a:srgbClr val="FFFFFF"/>
      </a:lt1>
      <a:dk2>
        <a:srgbClr val="1C2B31"/>
      </a:dk2>
      <a:lt2>
        <a:srgbClr val="F1F0F3"/>
      </a:lt2>
      <a:accent1>
        <a:srgbClr val="9AA81E"/>
      </a:accent1>
      <a:accent2>
        <a:srgbClr val="D09517"/>
      </a:accent2>
      <a:accent3>
        <a:srgbClr val="E75C29"/>
      </a:accent3>
      <a:accent4>
        <a:srgbClr val="D51734"/>
      </a:accent4>
      <a:accent5>
        <a:srgbClr val="E72995"/>
      </a:accent5>
      <a:accent6>
        <a:srgbClr val="D517D2"/>
      </a:accent6>
      <a:hlink>
        <a:srgbClr val="C14577"/>
      </a:hlink>
      <a:folHlink>
        <a:srgbClr val="7F7F7F"/>
      </a:folHlink>
    </a:clrScheme>
    <a:fontScheme name="Dividend">
      <a:majorFont>
        <a:latin typeface="Tw Cen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4461</TotalTime>
  <Words>9818</Words>
  <Application>Microsoft Office PowerPoint</Application>
  <PresentationFormat>Widescreen</PresentationFormat>
  <Paragraphs>577</Paragraphs>
  <Slides>80</Slides>
  <Notes>0</Notes>
  <HiddenSlides>0</HiddenSlides>
  <MMClips>0</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1</vt:i4>
      </vt:variant>
      <vt:variant>
        <vt:lpstr>Slide Titles</vt:lpstr>
      </vt:variant>
      <vt:variant>
        <vt:i4>80</vt:i4>
      </vt:variant>
    </vt:vector>
  </HeadingPairs>
  <TitlesOfParts>
    <vt:vector size="97" baseType="lpstr">
      <vt:lpstr>-apple-system</vt:lpstr>
      <vt:lpstr>Arial</vt:lpstr>
      <vt:lpstr>Calibri</vt:lpstr>
      <vt:lpstr>Candara</vt:lpstr>
      <vt:lpstr>Franklin Gothic Demi</vt:lpstr>
      <vt:lpstr>Helvetica</vt:lpstr>
      <vt:lpstr>Kings Caslon Display</vt:lpstr>
      <vt:lpstr>Monotype Sorts</vt:lpstr>
      <vt:lpstr>Poppins</vt:lpstr>
      <vt:lpstr>Raleway</vt:lpstr>
      <vt:lpstr>Rubik</vt:lpstr>
      <vt:lpstr>Times New Roman</vt:lpstr>
      <vt:lpstr>Tw Cen MT</vt:lpstr>
      <vt:lpstr>Wingdings</vt:lpstr>
      <vt:lpstr>Wingdings 2</vt:lpstr>
      <vt:lpstr>DividendVTI</vt:lpstr>
      <vt:lpstr>Chart</vt:lpstr>
      <vt:lpstr>Introducing Sahaja Yoga </vt:lpstr>
      <vt:lpstr>Topics to Cover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Introducing Sahaja Yoga</dc:title>
  <dc:creator>Aparna</dc:creator>
  <cp:lastModifiedBy>Aparna</cp:lastModifiedBy>
  <cp:revision>180</cp:revision>
  <dcterms:created xsi:type="dcterms:W3CDTF">2021-03-21T08:27:56Z</dcterms:created>
  <dcterms:modified xsi:type="dcterms:W3CDTF">2021-04-26T06:10:35Z</dcterms:modified>
</cp:coreProperties>
</file>